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6"/>
  </p:notesMasterIdLst>
  <p:handoutMasterIdLst>
    <p:handoutMasterId r:id="rId27"/>
  </p:handoutMasterIdLst>
  <p:sldIdLst>
    <p:sldId id="547" r:id="rId2"/>
    <p:sldId id="550" r:id="rId3"/>
    <p:sldId id="558" r:id="rId4"/>
    <p:sldId id="563" r:id="rId5"/>
    <p:sldId id="567" r:id="rId6"/>
    <p:sldId id="568" r:id="rId7"/>
    <p:sldId id="569" r:id="rId8"/>
    <p:sldId id="570" r:id="rId9"/>
    <p:sldId id="571" r:id="rId10"/>
    <p:sldId id="572" r:id="rId11"/>
    <p:sldId id="573" r:id="rId12"/>
    <p:sldId id="574" r:id="rId13"/>
    <p:sldId id="575" r:id="rId14"/>
    <p:sldId id="576" r:id="rId15"/>
    <p:sldId id="577" r:id="rId16"/>
    <p:sldId id="578" r:id="rId17"/>
    <p:sldId id="579" r:id="rId18"/>
    <p:sldId id="580" r:id="rId19"/>
    <p:sldId id="566" r:id="rId20"/>
    <p:sldId id="564" r:id="rId21"/>
    <p:sldId id="562" r:id="rId22"/>
    <p:sldId id="554" r:id="rId23"/>
    <p:sldId id="552" r:id="rId24"/>
    <p:sldId id="55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56" d="100"/>
          <a:sy n="56" d="100"/>
        </p:scale>
        <p:origin x="90" y="468"/>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73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2019-09-20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9/20/2019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Algorithms and templates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koMpGeZpu4Q"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Algorithm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Algorithms and templates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41856" y="3680869"/>
            <a:ext cx="4522632" cy="27724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Is an array sorted?</a:t>
            </a:r>
            <a:endParaRPr lang="en-CA" dirty="0"/>
          </a:p>
        </p:txBody>
      </p:sp>
      <p:sp>
        <p:nvSpPr>
          <p:cNvPr id="3" name="Content Placeholder 2"/>
          <p:cNvSpPr>
            <a:spLocks noGrp="1"/>
          </p:cNvSpPr>
          <p:nvPr>
            <p:ph idx="1"/>
          </p:nvPr>
        </p:nvSpPr>
        <p:spPr/>
        <p:txBody>
          <a:bodyPr/>
          <a:lstStyle/>
          <a:p>
            <a:r>
              <a:rPr lang="en-CA" dirty="0" smtClean="0"/>
              <a:t>Our function will use a for loop:</a:t>
            </a:r>
          </a:p>
          <a:p>
            <a:pPr marL="800100" lvl="2" indent="0">
              <a:buNone/>
            </a:pPr>
            <a:r>
              <a:rPr lang="en-CA" sz="1700" dirty="0" smtClean="0">
                <a:latin typeface="Consolas" panose="020B0609020204030204" pitchFamily="49" charset="0"/>
                <a:cs typeface="Consolas" panose="020B0609020204030204" pitchFamily="49" charset="0"/>
              </a:rPr>
              <a:t>bool </a:t>
            </a:r>
            <a:r>
              <a:rPr lang="en-CA" sz="1700" dirty="0" err="1" smtClean="0">
                <a:latin typeface="Consolas" panose="020B0609020204030204" pitchFamily="49" charset="0"/>
                <a:cs typeface="Consolas" panose="020B0609020204030204" pitchFamily="49" charset="0"/>
              </a:rPr>
              <a:t>is_sorted</a:t>
            </a:r>
            <a:r>
              <a:rPr lang="en-CA" sz="1700" dirty="0" smtClean="0">
                <a:latin typeface="Consolas" panose="020B0609020204030204" pitchFamily="49" charset="0"/>
                <a:cs typeface="Consolas" panose="020B0609020204030204" pitchFamily="49" charset="0"/>
              </a:rPr>
              <a:t>( double const array[],</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std::size_t const capacity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b="1" dirty="0" smtClean="0">
                <a:solidFill>
                  <a:srgbClr val="FF0000"/>
                </a:solidFill>
                <a:latin typeface="Consolas" panose="020B0609020204030204" pitchFamily="49" charset="0"/>
                <a:cs typeface="Consolas" panose="020B0609020204030204" pitchFamily="49" charset="0"/>
              </a:rPr>
              <a:t>for ( std::size_t k{1}; k &lt; capacity; ++k ) {</a:t>
            </a:r>
          </a:p>
          <a:p>
            <a:pPr marL="800100" lvl="2" indent="0">
              <a:buNone/>
            </a:pPr>
            <a:endParaRPr lang="en-CA" sz="1700" b="1" dirty="0" smtClean="0">
              <a:solidFill>
                <a:srgbClr val="FF0000"/>
              </a:solidFill>
              <a:latin typeface="Consolas" panose="020B0609020204030204" pitchFamily="49" charset="0"/>
              <a:cs typeface="Consolas" panose="020B0609020204030204" pitchFamily="49" charset="0"/>
            </a:endParaRPr>
          </a:p>
          <a:p>
            <a:pPr marL="800100" lvl="2" indent="0">
              <a:buNone/>
            </a:pPr>
            <a:endParaRPr lang="en-CA" sz="1700" b="1" dirty="0">
              <a:solidFill>
                <a:srgbClr val="FF0000"/>
              </a:solidFill>
              <a:latin typeface="Consolas" panose="020B0609020204030204" pitchFamily="49" charset="0"/>
              <a:cs typeface="Consolas" panose="020B0609020204030204" pitchFamily="49" charset="0"/>
            </a:endParaRPr>
          </a:p>
          <a:p>
            <a:pPr marL="800100" lvl="2" indent="0">
              <a:buNone/>
            </a:pPr>
            <a:endParaRPr lang="en-US" sz="1700" b="1" dirty="0" smtClean="0">
              <a:solidFill>
                <a:srgbClr val="FF0000"/>
              </a:solidFill>
              <a:latin typeface="Consolas" panose="020B0609020204030204" pitchFamily="49" charset="0"/>
              <a:cs typeface="Consolas" panose="020B0609020204030204" pitchFamily="49" charset="0"/>
            </a:endParaRPr>
          </a:p>
          <a:p>
            <a:pPr marL="800100" lvl="2" indent="0">
              <a:buNone/>
            </a:pPr>
            <a:endParaRPr lang="en-CA" sz="17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700" b="1" dirty="0" smtClean="0">
                <a:solidFill>
                  <a:srgbClr val="FF0000"/>
                </a:solidFill>
                <a:latin typeface="Consolas" panose="020B0609020204030204" pitchFamily="49" charset="0"/>
                <a:cs typeface="Consolas" panose="020B0609020204030204" pitchFamily="49" charset="0"/>
              </a:rPr>
              <a:t>    }</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US" sz="1700" dirty="0" smtClean="0">
                <a:latin typeface="Consolas" panose="020B0609020204030204" pitchFamily="49" charset="0"/>
                <a:cs typeface="Consolas" panose="020B0609020204030204" pitchFamily="49" charset="0"/>
              </a:rPr>
              <a:t>    // No inversions were found</a:t>
            </a: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return true;</a:t>
            </a:r>
          </a:p>
          <a:p>
            <a:pPr marL="800100" lvl="2" indent="0">
              <a:buNone/>
            </a:pPr>
            <a:r>
              <a:rPr lang="en-CA" sz="1700" dirty="0" smtClean="0">
                <a:latin typeface="Consolas" panose="020B0609020204030204" pitchFamily="49" charset="0"/>
                <a:cs typeface="Consolas" panose="020B0609020204030204" pitchFamily="49" charset="0"/>
              </a:rPr>
              <a:t>}</a:t>
            </a:r>
            <a:endParaRPr lang="en-CA" dirty="0"/>
          </a:p>
        </p:txBody>
      </p:sp>
    </p:spTree>
    <p:extLst>
      <p:ext uri="{BB962C8B-B14F-4D97-AF65-F5344CB8AC3E}">
        <p14:creationId xmlns:p14="http://schemas.microsoft.com/office/powerpoint/2010/main" val="3328613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41856" y="3680869"/>
            <a:ext cx="4522632" cy="27724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Is an array sorted?</a:t>
            </a:r>
            <a:endParaRPr lang="en-CA" dirty="0"/>
          </a:p>
        </p:txBody>
      </p:sp>
      <p:sp>
        <p:nvSpPr>
          <p:cNvPr id="3" name="Content Placeholder 2"/>
          <p:cNvSpPr>
            <a:spLocks noGrp="1"/>
          </p:cNvSpPr>
          <p:nvPr>
            <p:ph idx="1"/>
          </p:nvPr>
        </p:nvSpPr>
        <p:spPr>
          <a:xfrm>
            <a:off x="457200" y="1600200"/>
            <a:ext cx="8507288" cy="4525963"/>
          </a:xfrm>
        </p:spPr>
        <p:txBody>
          <a:bodyPr/>
          <a:lstStyle/>
          <a:p>
            <a:r>
              <a:rPr lang="en-CA" dirty="0" smtClean="0"/>
              <a:t>Inside the loop, we compare consecutive entries:</a:t>
            </a:r>
          </a:p>
          <a:p>
            <a:pPr marL="800100" lvl="2" indent="0">
              <a:buNone/>
            </a:pPr>
            <a:r>
              <a:rPr lang="en-CA" sz="1700" dirty="0" smtClean="0">
                <a:latin typeface="Consolas" panose="020B0609020204030204" pitchFamily="49" charset="0"/>
                <a:cs typeface="Consolas" panose="020B0609020204030204" pitchFamily="49" charset="0"/>
              </a:rPr>
              <a:t>bool </a:t>
            </a:r>
            <a:r>
              <a:rPr lang="en-CA" sz="1700" dirty="0" err="1" smtClean="0">
                <a:latin typeface="Consolas" panose="020B0609020204030204" pitchFamily="49" charset="0"/>
                <a:cs typeface="Consolas" panose="020B0609020204030204" pitchFamily="49" charset="0"/>
              </a:rPr>
              <a:t>is_sorted</a:t>
            </a:r>
            <a:r>
              <a:rPr lang="en-CA" sz="1700" dirty="0" smtClean="0">
                <a:latin typeface="Consolas" panose="020B0609020204030204" pitchFamily="49" charset="0"/>
                <a:cs typeface="Consolas" panose="020B0609020204030204" pitchFamily="49" charset="0"/>
              </a:rPr>
              <a:t>( double const array[],</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std::size_t const capacity ) {</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for ( std::size_t k{1}; k &lt; capacity; ++k ) {</a:t>
            </a:r>
          </a:p>
          <a:p>
            <a:pPr marL="800100" lvl="2" indent="0">
              <a:buNone/>
            </a:pPr>
            <a:r>
              <a:rPr lang="en-CA" sz="1700" b="1" dirty="0" smtClean="0">
                <a:solidFill>
                  <a:srgbClr val="FF0000"/>
                </a:solidFill>
                <a:latin typeface="Consolas" panose="020B0609020204030204" pitchFamily="49" charset="0"/>
                <a:cs typeface="Consolas" panose="020B0609020204030204" pitchFamily="49" charset="0"/>
              </a:rPr>
              <a:t>        if ( array[k - 1] &gt; array[k] ) {</a:t>
            </a:r>
          </a:p>
          <a:p>
            <a:pPr marL="800100" lvl="2" indent="0">
              <a:buNone/>
            </a:pPr>
            <a:r>
              <a:rPr lang="en-US" sz="1700" b="1" dirty="0" smtClean="0">
                <a:solidFill>
                  <a:srgbClr val="FF0000"/>
                </a:solidFill>
                <a:latin typeface="Consolas" panose="020B0609020204030204" pitchFamily="49" charset="0"/>
                <a:cs typeface="Consolas" panose="020B0609020204030204" pitchFamily="49" charset="0"/>
              </a:rPr>
              <a:t>            // An inversion is found--the array is not sorted</a:t>
            </a:r>
            <a:endParaRPr lang="en-CA" sz="1700" b="1" dirty="0" smtClean="0">
              <a:solidFill>
                <a:srgbClr val="FF0000"/>
              </a:solidFill>
              <a:latin typeface="Consolas" panose="020B0609020204030204" pitchFamily="49" charset="0"/>
              <a:cs typeface="Consolas" panose="020B0609020204030204" pitchFamily="49" charset="0"/>
            </a:endParaRPr>
          </a:p>
          <a:p>
            <a:pPr marL="800100" lvl="2" indent="0">
              <a:buNone/>
            </a:pPr>
            <a:r>
              <a:rPr lang="en-CA" sz="1700" b="1" dirty="0" smtClean="0">
                <a:solidFill>
                  <a:srgbClr val="FF0000"/>
                </a:solidFill>
                <a:latin typeface="Consolas" panose="020B0609020204030204" pitchFamily="49" charset="0"/>
                <a:cs typeface="Consolas" panose="020B0609020204030204" pitchFamily="49" charset="0"/>
              </a:rPr>
              <a:t>            return false;</a:t>
            </a:r>
          </a:p>
          <a:p>
            <a:pPr marL="800100" lvl="2" indent="0">
              <a:buNone/>
            </a:pPr>
            <a:r>
              <a:rPr lang="en-CA" sz="1700" b="1" dirty="0">
                <a:solidFill>
                  <a:srgbClr val="FF0000"/>
                </a:solidFill>
                <a:latin typeface="Consolas" panose="020B0609020204030204" pitchFamily="49" charset="0"/>
                <a:cs typeface="Consolas" panose="020B0609020204030204" pitchFamily="49" charset="0"/>
              </a:rPr>
              <a:t> </a:t>
            </a:r>
            <a:r>
              <a:rPr lang="en-CA" sz="1700" b="1" dirty="0" smtClean="0">
                <a:solidFill>
                  <a:srgbClr val="FF0000"/>
                </a:solidFill>
                <a:latin typeface="Consolas" panose="020B0609020204030204" pitchFamily="49" charset="0"/>
                <a:cs typeface="Consolas" panose="020B0609020204030204" pitchFamily="49" charset="0"/>
              </a:rPr>
              <a:t>       }</a:t>
            </a:r>
          </a:p>
          <a:p>
            <a:pPr marL="800100" lvl="2" indent="0">
              <a:buNone/>
            </a:pPr>
            <a:r>
              <a:rPr lang="en-CA" sz="1700" dirty="0" smtClean="0">
                <a:latin typeface="Consolas" panose="020B0609020204030204" pitchFamily="49" charset="0"/>
                <a:cs typeface="Consolas" panose="020B0609020204030204" pitchFamily="49" charset="0"/>
              </a:rPr>
              <a:t>    }</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US" sz="1700" dirty="0" smtClean="0">
                <a:latin typeface="Consolas" panose="020B0609020204030204" pitchFamily="49" charset="0"/>
                <a:cs typeface="Consolas" panose="020B0609020204030204" pitchFamily="49" charset="0"/>
              </a:rPr>
              <a:t>    </a:t>
            </a:r>
            <a:r>
              <a:rPr lang="en-US" sz="1700" dirty="0">
                <a:latin typeface="Consolas" panose="020B0609020204030204" pitchFamily="49" charset="0"/>
                <a:cs typeface="Consolas" panose="020B0609020204030204" pitchFamily="49" charset="0"/>
              </a:rPr>
              <a:t>// No inversions were </a:t>
            </a:r>
            <a:r>
              <a:rPr lang="en-US" sz="1700" dirty="0" smtClean="0">
                <a:latin typeface="Consolas" panose="020B0609020204030204" pitchFamily="49" charset="0"/>
                <a:cs typeface="Consolas" panose="020B0609020204030204" pitchFamily="49" charset="0"/>
              </a:rPr>
              <a:t>found</a:t>
            </a:r>
          </a:p>
          <a:p>
            <a:pPr marL="800100" lvl="2" indent="0">
              <a:buNone/>
            </a:pPr>
            <a:r>
              <a:rPr lang="en-CA" sz="1700" dirty="0" smtClean="0">
                <a:latin typeface="Consolas" panose="020B0609020204030204" pitchFamily="49" charset="0"/>
                <a:cs typeface="Consolas" panose="020B0609020204030204" pitchFamily="49" charset="0"/>
              </a:rPr>
              <a:t>    return true;</a:t>
            </a:r>
          </a:p>
          <a:p>
            <a:pPr marL="800100" lvl="2" indent="0">
              <a:buNone/>
            </a:pPr>
            <a:r>
              <a:rPr lang="en-CA" sz="1700" dirty="0" smtClean="0">
                <a:latin typeface="Consolas" panose="020B0609020204030204" pitchFamily="49" charset="0"/>
                <a:cs typeface="Consolas" panose="020B0609020204030204" pitchFamily="49" charset="0"/>
              </a:rPr>
              <a:t>}</a:t>
            </a:r>
            <a:endParaRPr lang="en-CA" dirty="0"/>
          </a:p>
        </p:txBody>
      </p:sp>
    </p:spTree>
    <p:extLst>
      <p:ext uri="{BB962C8B-B14F-4D97-AF65-F5344CB8AC3E}">
        <p14:creationId xmlns:p14="http://schemas.microsoft.com/office/powerpoint/2010/main" val="3128605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an array sorted?</a:t>
            </a:r>
            <a:endParaRPr lang="en-CA" dirty="0"/>
          </a:p>
        </p:txBody>
      </p:sp>
      <p:sp>
        <p:nvSpPr>
          <p:cNvPr id="3" name="Content Placeholder 2"/>
          <p:cNvSpPr>
            <a:spLocks noGrp="1"/>
          </p:cNvSpPr>
          <p:nvPr>
            <p:ph idx="1"/>
          </p:nvPr>
        </p:nvSpPr>
        <p:spPr/>
        <p:txBody>
          <a:bodyPr/>
          <a:lstStyle/>
          <a:p>
            <a:r>
              <a:rPr lang="en-CA" dirty="0" smtClean="0"/>
              <a:t>Like our linear search:</a:t>
            </a:r>
          </a:p>
          <a:p>
            <a:pPr lvl="1"/>
            <a:r>
              <a:rPr lang="en-CA" dirty="0" smtClean="0"/>
              <a:t>If you double the capacity of an array, it will take twice as long to determine if the array is sorted</a:t>
            </a:r>
          </a:p>
          <a:p>
            <a:pPr lvl="1"/>
            <a:r>
              <a:rPr lang="en-CA" dirty="0" smtClean="0"/>
              <a:t>If you halve the capacity, it will take half as long</a:t>
            </a:r>
          </a:p>
          <a:p>
            <a:pPr lvl="1"/>
            <a:r>
              <a:rPr lang="en-CA" dirty="0" smtClean="0"/>
              <a:t>Make the capacity 10 times larger, it will take 10 times as long to run</a:t>
            </a:r>
          </a:p>
          <a:p>
            <a:pPr lvl="1"/>
            <a:endParaRPr lang="en-CA" dirty="0"/>
          </a:p>
          <a:p>
            <a:r>
              <a:rPr lang="en-CA" dirty="0" smtClean="0"/>
              <a:t>We must compare each pair, for only two entries may be out of order</a:t>
            </a:r>
          </a:p>
          <a:p>
            <a:pPr marL="457200" lvl="3" indent="0">
              <a:buNone/>
            </a:pPr>
            <a:r>
              <a:rPr lang="en-CA" sz="1600" dirty="0" smtClean="0">
                <a:latin typeface="Consolas" panose="020B0609020204030204" pitchFamily="49" charset="0"/>
                <a:cs typeface="Consolas" panose="020B0609020204030204" pitchFamily="49" charset="0"/>
              </a:rPr>
              <a:t>int array[20]{  2,  15,  23,  39,  42,  57,  63,  71,  80,  95,</a:t>
            </a:r>
          </a:p>
          <a:p>
            <a:pPr marL="457200" lvl="3"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103, 119, 125, 122, 139, 148, 150, 163, 183, 222};</a:t>
            </a:r>
            <a:endParaRPr lang="en-CA" sz="1600" dirty="0">
              <a:latin typeface="Consolas" panose="020B0609020204030204" pitchFamily="49" charset="0"/>
              <a:cs typeface="Consolas" panose="020B0609020204030204" pitchFamily="49" charset="0"/>
            </a:endParaRPr>
          </a:p>
          <a:p>
            <a:pPr marL="0" indent="0">
              <a:buNone/>
            </a:pPr>
            <a:endParaRPr lang="en-CA" dirty="0"/>
          </a:p>
        </p:txBody>
      </p:sp>
    </p:spTree>
    <p:extLst>
      <p:ext uri="{BB962C8B-B14F-4D97-AF65-F5344CB8AC3E}">
        <p14:creationId xmlns:p14="http://schemas.microsoft.com/office/powerpoint/2010/main" val="1129060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a sub-array sorted?</a:t>
            </a:r>
            <a:endParaRPr lang="en-CA" dirty="0"/>
          </a:p>
        </p:txBody>
      </p:sp>
      <p:sp>
        <p:nvSpPr>
          <p:cNvPr id="3" name="Content Placeholder 2"/>
          <p:cNvSpPr>
            <a:spLocks noGrp="1"/>
          </p:cNvSpPr>
          <p:nvPr>
            <p:ph idx="1"/>
          </p:nvPr>
        </p:nvSpPr>
        <p:spPr/>
        <p:txBody>
          <a:bodyPr/>
          <a:lstStyle/>
          <a:p>
            <a:r>
              <a:rPr lang="en-CA" dirty="0" smtClean="0"/>
              <a:t>As with a linear search on a sub-array, we will verify that the sub-array is sorted from the index </a:t>
            </a:r>
            <a:r>
              <a:rPr lang="en-CA" dirty="0" smtClean="0">
                <a:latin typeface="Consolas" panose="020B0609020204030204" pitchFamily="49" charset="0"/>
                <a:cs typeface="Consolas" panose="020B0609020204030204" pitchFamily="49" charset="0"/>
              </a:rPr>
              <a:t>begin</a:t>
            </a:r>
            <a:r>
              <a:rPr lang="en-CA" dirty="0" smtClean="0"/>
              <a:t> up to but not including the index </a:t>
            </a:r>
            <a:r>
              <a:rPr lang="en-CA" dirty="0" smtClean="0">
                <a:latin typeface="Consolas" panose="020B0609020204030204" pitchFamily="49" charset="0"/>
                <a:cs typeface="Consolas" panose="020B0609020204030204" pitchFamily="49" charset="0"/>
              </a:rPr>
              <a:t>end</a:t>
            </a:r>
            <a:r>
              <a:rPr lang="en-CA" dirty="0" smtClean="0"/>
              <a:t>:</a:t>
            </a:r>
          </a:p>
          <a:p>
            <a:pPr marL="1257300" lvl="3" indent="0">
              <a:buNone/>
            </a:pPr>
            <a:r>
              <a:rPr lang="en-CA" sz="1500" dirty="0" smtClean="0">
                <a:latin typeface="Consolas" panose="020B0609020204030204" pitchFamily="49" charset="0"/>
                <a:cs typeface="Consolas" panose="020B0609020204030204" pitchFamily="49" charset="0"/>
              </a:rPr>
              <a:t>bool </a:t>
            </a:r>
            <a:r>
              <a:rPr lang="en-CA" sz="1500" dirty="0" err="1">
                <a:latin typeface="Consolas" panose="020B0609020204030204" pitchFamily="49" charset="0"/>
                <a:cs typeface="Consolas" panose="020B0609020204030204" pitchFamily="49" charset="0"/>
              </a:rPr>
              <a:t>is_sorted</a:t>
            </a: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double </a:t>
            </a:r>
            <a:r>
              <a:rPr lang="en-CA" sz="1500" dirty="0">
                <a:latin typeface="Consolas" panose="020B0609020204030204" pitchFamily="49" charset="0"/>
                <a:cs typeface="Consolas" panose="020B0609020204030204" pitchFamily="49" charset="0"/>
              </a:rPr>
              <a:t>const array[],</a:t>
            </a:r>
          </a:p>
          <a:p>
            <a:pPr marL="1257300" lvl="3" indent="0">
              <a:buNone/>
            </a:pPr>
            <a:r>
              <a:rPr lang="en-CA" sz="1500" dirty="0">
                <a:latin typeface="Consolas" panose="020B0609020204030204" pitchFamily="49" charset="0"/>
                <a:cs typeface="Consolas" panose="020B0609020204030204" pitchFamily="49" charset="0"/>
              </a:rPr>
              <a:t>                </a:t>
            </a:r>
            <a:r>
              <a:rPr lang="en-CA" sz="1500" b="1" dirty="0">
                <a:solidFill>
                  <a:srgbClr val="0070C0"/>
                </a:solidFill>
                <a:latin typeface="Consolas" panose="020B0609020204030204" pitchFamily="49" charset="0"/>
                <a:cs typeface="Consolas" panose="020B0609020204030204" pitchFamily="49" charset="0"/>
              </a:rPr>
              <a:t>std::size_t const </a:t>
            </a:r>
            <a:r>
              <a:rPr lang="en-CA" sz="1500" b="1" dirty="0" smtClean="0">
                <a:solidFill>
                  <a:srgbClr val="0070C0"/>
                </a:solidFill>
                <a:latin typeface="Consolas" panose="020B0609020204030204" pitchFamily="49" charset="0"/>
                <a:cs typeface="Consolas" panose="020B0609020204030204" pitchFamily="49" charset="0"/>
              </a:rPr>
              <a:t>begin</a:t>
            </a:r>
            <a:r>
              <a:rPr lang="en-CA" sz="1500" dirty="0" smtClean="0">
                <a:latin typeface="Consolas" panose="020B0609020204030204" pitchFamily="49" charset="0"/>
                <a:cs typeface="Consolas" panose="020B0609020204030204" pitchFamily="49" charset="0"/>
              </a:rPr>
              <a:t>,</a:t>
            </a:r>
          </a:p>
          <a:p>
            <a:pPr marL="1257300" lvl="3" indent="0">
              <a:buNone/>
            </a:pPr>
            <a:r>
              <a:rPr lang="en-CA" sz="1500" dirty="0" smtClean="0">
                <a:latin typeface="Consolas" panose="020B0609020204030204" pitchFamily="49" charset="0"/>
                <a:cs typeface="Consolas" panose="020B0609020204030204" pitchFamily="49" charset="0"/>
              </a:rPr>
              <a:t>                </a:t>
            </a:r>
            <a:r>
              <a:rPr lang="en-CA" sz="1500" b="1" dirty="0" smtClean="0">
                <a:solidFill>
                  <a:srgbClr val="0070C0"/>
                </a:solidFill>
                <a:latin typeface="Consolas" panose="020B0609020204030204" pitchFamily="49" charset="0"/>
                <a:cs typeface="Consolas" panose="020B0609020204030204" pitchFamily="49" charset="0"/>
              </a:rPr>
              <a:t>std</a:t>
            </a:r>
            <a:r>
              <a:rPr lang="en-CA" sz="1500" b="1" dirty="0">
                <a:solidFill>
                  <a:srgbClr val="0070C0"/>
                </a:solidFill>
                <a:latin typeface="Consolas" panose="020B0609020204030204" pitchFamily="49" charset="0"/>
                <a:cs typeface="Consolas" panose="020B0609020204030204" pitchFamily="49" charset="0"/>
              </a:rPr>
              <a:t>::size_t const </a:t>
            </a:r>
            <a:r>
              <a:rPr lang="en-CA" sz="1500" b="1" dirty="0" smtClean="0">
                <a:solidFill>
                  <a:srgbClr val="0070C0"/>
                </a:solidFill>
                <a:latin typeface="Consolas" panose="020B0609020204030204" pitchFamily="49" charset="0"/>
                <a:cs typeface="Consolas" panose="020B0609020204030204" pitchFamily="49" charset="0"/>
              </a:rPr>
              <a:t>end </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a:t>
            </a:r>
          </a:p>
          <a:p>
            <a:pPr marL="1257300" lvl="3" indent="0">
              <a:buNone/>
            </a:pPr>
            <a:r>
              <a:rPr lang="en-CA" sz="1500" dirty="0">
                <a:latin typeface="Consolas" panose="020B0609020204030204" pitchFamily="49" charset="0"/>
                <a:cs typeface="Consolas" panose="020B0609020204030204" pitchFamily="49" charset="0"/>
              </a:rPr>
              <a:t>    for ( std::size_t </a:t>
            </a:r>
            <a:r>
              <a:rPr lang="en-CA" sz="1500" dirty="0" smtClean="0">
                <a:latin typeface="Consolas" panose="020B0609020204030204" pitchFamily="49" charset="0"/>
                <a:cs typeface="Consolas" panose="020B0609020204030204" pitchFamily="49" charset="0"/>
              </a:rPr>
              <a:t>k{</a:t>
            </a:r>
            <a:r>
              <a:rPr lang="en-CA" sz="1500" b="1" dirty="0" smtClean="0">
                <a:solidFill>
                  <a:srgbClr val="0070C0"/>
                </a:solidFill>
                <a:latin typeface="Consolas" panose="020B0609020204030204" pitchFamily="49" charset="0"/>
                <a:cs typeface="Consolas" panose="020B0609020204030204" pitchFamily="49" charset="0"/>
              </a:rPr>
              <a:t>begin + 1</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k </a:t>
            </a:r>
            <a:r>
              <a:rPr lang="en-CA" sz="1500" dirty="0" smtClean="0">
                <a:latin typeface="Consolas" panose="020B0609020204030204" pitchFamily="49" charset="0"/>
                <a:cs typeface="Consolas" panose="020B0609020204030204" pitchFamily="49" charset="0"/>
              </a:rPr>
              <a:t>&lt; </a:t>
            </a:r>
            <a:r>
              <a:rPr lang="en-CA" sz="1500" b="1" dirty="0" smtClean="0">
                <a:solidFill>
                  <a:srgbClr val="0070C0"/>
                </a:solidFill>
                <a:latin typeface="Consolas" panose="020B0609020204030204" pitchFamily="49" charset="0"/>
                <a:cs typeface="Consolas" panose="020B0609020204030204" pitchFamily="49" charset="0"/>
              </a:rPr>
              <a:t>end</a:t>
            </a: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++k ) {</a:t>
            </a:r>
          </a:p>
          <a:p>
            <a:pPr marL="1257300" lvl="3" indent="0">
              <a:buNone/>
            </a:pPr>
            <a:r>
              <a:rPr lang="en-CA" sz="1500" dirty="0">
                <a:latin typeface="Consolas" panose="020B0609020204030204" pitchFamily="49" charset="0"/>
                <a:cs typeface="Consolas" panose="020B0609020204030204" pitchFamily="49" charset="0"/>
              </a:rPr>
              <a:t>        if ( array[k - 1] &gt; array[k] ) {</a:t>
            </a:r>
          </a:p>
          <a:p>
            <a:pPr marL="1257300" lvl="3" indent="0">
              <a:buNone/>
            </a:pPr>
            <a:r>
              <a:rPr lang="en-CA" sz="1500" dirty="0">
                <a:latin typeface="Consolas" panose="020B0609020204030204" pitchFamily="49" charset="0"/>
                <a:cs typeface="Consolas" panose="020B0609020204030204" pitchFamily="49" charset="0"/>
              </a:rPr>
              <a:t>            return false;</a:t>
            </a:r>
          </a:p>
          <a:p>
            <a:pPr marL="1257300" lvl="3" indent="0">
              <a:buNone/>
            </a:pPr>
            <a:r>
              <a:rPr lang="en-CA" sz="1500" dirty="0">
                <a:latin typeface="Consolas" panose="020B0609020204030204" pitchFamily="49" charset="0"/>
                <a:cs typeface="Consolas" panose="020B0609020204030204" pitchFamily="49" charset="0"/>
              </a:rPr>
              <a:t>        }</a:t>
            </a:r>
          </a:p>
          <a:p>
            <a:pPr marL="1257300" lvl="3" indent="0">
              <a:buNone/>
            </a:pPr>
            <a:r>
              <a:rPr lang="en-CA" sz="1500" dirty="0">
                <a:latin typeface="Consolas" panose="020B0609020204030204" pitchFamily="49" charset="0"/>
                <a:cs typeface="Consolas" panose="020B0609020204030204" pitchFamily="49" charset="0"/>
              </a:rPr>
              <a:t>    }</a:t>
            </a:r>
          </a:p>
          <a:p>
            <a:pPr marL="1257300" lvl="3" indent="0">
              <a:buNone/>
            </a:pPr>
            <a:endParaRPr lang="en-CA" sz="1500" dirty="0">
              <a:latin typeface="Consolas" panose="020B0609020204030204" pitchFamily="49" charset="0"/>
              <a:cs typeface="Consolas" panose="020B0609020204030204" pitchFamily="49" charset="0"/>
            </a:endParaRPr>
          </a:p>
          <a:p>
            <a:pPr marL="1257300" lvl="3" indent="0">
              <a:buNone/>
            </a:pPr>
            <a:r>
              <a:rPr lang="en-CA" sz="1500" dirty="0">
                <a:latin typeface="Consolas" panose="020B0609020204030204" pitchFamily="49" charset="0"/>
                <a:cs typeface="Consolas" panose="020B0609020204030204" pitchFamily="49" charset="0"/>
              </a:rPr>
              <a:t>    return true;</a:t>
            </a:r>
          </a:p>
          <a:p>
            <a:pPr marL="1257300" lvl="3" indent="0">
              <a:buNone/>
            </a:pPr>
            <a:r>
              <a:rPr lang="en-CA" sz="1500" dirty="0" smtClean="0">
                <a:latin typeface="Consolas" panose="020B0609020204030204" pitchFamily="49" charset="0"/>
                <a:cs typeface="Consolas" panose="020B0609020204030204" pitchFamily="49" charset="0"/>
              </a:rPr>
              <a:t>}</a:t>
            </a:r>
            <a:endParaRPr lang="en-CA" sz="1500" dirty="0"/>
          </a:p>
        </p:txBody>
      </p:sp>
    </p:spTree>
    <p:extLst>
      <p:ext uri="{BB962C8B-B14F-4D97-AF65-F5344CB8AC3E}">
        <p14:creationId xmlns:p14="http://schemas.microsoft.com/office/powerpoint/2010/main" val="296371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Is a sub-array sorted?</a:t>
            </a:r>
            <a:endParaRPr lang="en-CA" dirty="0"/>
          </a:p>
        </p:txBody>
      </p:sp>
      <p:sp>
        <p:nvSpPr>
          <p:cNvPr id="3" name="Content Placeholder 2"/>
          <p:cNvSpPr>
            <a:spLocks noGrp="1"/>
          </p:cNvSpPr>
          <p:nvPr>
            <p:ph idx="1"/>
          </p:nvPr>
        </p:nvSpPr>
        <p:spPr/>
        <p:txBody>
          <a:bodyPr/>
          <a:lstStyle/>
          <a:p>
            <a:r>
              <a:rPr lang="en-CA" dirty="0" smtClean="0"/>
              <a:t>Again, this follows the C++ approach to array indexing</a:t>
            </a:r>
          </a:p>
          <a:p>
            <a:pPr lvl="1"/>
            <a:r>
              <a:rPr lang="en-CA" dirty="0" smtClean="0">
                <a:solidFill>
                  <a:prstClr val="black"/>
                </a:solidFill>
              </a:rPr>
              <a:t>The entire array can be searched either by </a:t>
            </a:r>
            <a:endParaRPr lang="en-CA" i="1" dirty="0">
              <a:solidFill>
                <a:prstClr val="black"/>
              </a:solidFill>
            </a:endParaRPr>
          </a:p>
          <a:p>
            <a:pPr marL="1257300" lvl="3" indent="0">
              <a:buNone/>
            </a:pPr>
            <a:r>
              <a:rPr lang="en-CA" sz="1600" dirty="0" err="1" smtClean="0">
                <a:latin typeface="Consolas" panose="020B0609020204030204" pitchFamily="49" charset="0"/>
                <a:cs typeface="Consolas" panose="020B0609020204030204" pitchFamily="49" charset="0"/>
              </a:rPr>
              <a:t>is_sorted</a:t>
            </a:r>
            <a:r>
              <a:rPr lang="en-CA" sz="1600" dirty="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some_array</a:t>
            </a:r>
            <a:r>
              <a:rPr lang="en-CA" sz="1600" dirty="0" smtClean="0">
                <a:latin typeface="Consolas" panose="020B0609020204030204" pitchFamily="49" charset="0"/>
                <a:cs typeface="Consolas" panose="020B0609020204030204" pitchFamily="49" charset="0"/>
              </a:rPr>
              <a:t>, capacity );</a:t>
            </a:r>
          </a:p>
          <a:p>
            <a:pPr marL="1257300" lvl="3" indent="0">
              <a:buNone/>
            </a:pPr>
            <a:r>
              <a:rPr lang="en-CA" sz="1600" dirty="0" err="1" smtClean="0">
                <a:latin typeface="Consolas" panose="020B0609020204030204" pitchFamily="49" charset="0"/>
                <a:cs typeface="Consolas" panose="020B0609020204030204" pitchFamily="49" charset="0"/>
              </a:rPr>
              <a:t>is_sorted</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some_array</a:t>
            </a:r>
            <a:r>
              <a:rPr lang="en-CA" sz="1600" dirty="0" smtClean="0">
                <a:latin typeface="Consolas" panose="020B0609020204030204" pitchFamily="49" charset="0"/>
                <a:cs typeface="Consolas" panose="020B0609020204030204" pitchFamily="49" charset="0"/>
              </a:rPr>
              <a:t>, 0, capacity );</a:t>
            </a:r>
          </a:p>
          <a:p>
            <a:pPr lvl="1"/>
            <a:endParaRPr lang="en-CA" dirty="0" smtClean="0">
              <a:solidFill>
                <a:prstClr val="black"/>
              </a:solidFill>
            </a:endParaRPr>
          </a:p>
          <a:p>
            <a:pPr lvl="1"/>
            <a:r>
              <a:rPr lang="en-CA" dirty="0" smtClean="0">
                <a:solidFill>
                  <a:prstClr val="black"/>
                </a:solidFill>
              </a:rPr>
              <a:t>Indeed, we should re-implement the first function to call the second:</a:t>
            </a:r>
          </a:p>
          <a:p>
            <a:pPr marL="1257300" lvl="3" indent="0">
              <a:buNone/>
            </a:pPr>
            <a:r>
              <a:rPr lang="en-CA" sz="1600" dirty="0" smtClean="0">
                <a:latin typeface="Consolas" panose="020B0609020204030204" pitchFamily="49" charset="0"/>
                <a:cs typeface="Consolas" panose="020B0609020204030204" pitchFamily="49" charset="0"/>
              </a:rPr>
              <a:t>bool </a:t>
            </a:r>
            <a:r>
              <a:rPr lang="en-CA" sz="1600" dirty="0" err="1">
                <a:latin typeface="Consolas" panose="020B0609020204030204" pitchFamily="49" charset="0"/>
                <a:cs typeface="Consolas" panose="020B0609020204030204" pitchFamily="49" charset="0"/>
              </a:rPr>
              <a:t>is_sorted</a:t>
            </a: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double </a:t>
            </a:r>
            <a:r>
              <a:rPr lang="en-CA" sz="1600" dirty="0">
                <a:latin typeface="Consolas" panose="020B0609020204030204" pitchFamily="49" charset="0"/>
                <a:cs typeface="Consolas" panose="020B0609020204030204" pitchFamily="49" charset="0"/>
              </a:rPr>
              <a:t>const array[],</a:t>
            </a:r>
          </a:p>
          <a:p>
            <a:pPr marL="1257300" lvl="3" indent="0">
              <a:buNone/>
            </a:pPr>
            <a:r>
              <a:rPr lang="en-CA" sz="1600" dirty="0">
                <a:latin typeface="Consolas" panose="020B0609020204030204" pitchFamily="49" charset="0"/>
                <a:cs typeface="Consolas" panose="020B0609020204030204" pitchFamily="49" charset="0"/>
              </a:rPr>
              <a:t>                std::size_t const capacity ) {</a:t>
            </a:r>
          </a:p>
          <a:p>
            <a:pPr marL="1257300" lvl="3" indent="0">
              <a:buNone/>
            </a:pPr>
            <a:r>
              <a:rPr lang="en-CA" sz="1600" dirty="0" smtClean="0">
                <a:latin typeface="Consolas" panose="020B0609020204030204" pitchFamily="49" charset="0"/>
                <a:cs typeface="Consolas" panose="020B0609020204030204" pitchFamily="49" charset="0"/>
              </a:rPr>
              <a:t>    // Call the more general '</a:t>
            </a:r>
            <a:r>
              <a:rPr lang="en-CA" sz="1600" dirty="0" err="1" smtClean="0">
                <a:latin typeface="Consolas" panose="020B0609020204030204" pitchFamily="49" charset="0"/>
                <a:cs typeface="Consolas" panose="020B0609020204030204" pitchFamily="49" charset="0"/>
              </a:rPr>
              <a:t>is_sorted</a:t>
            </a:r>
            <a:r>
              <a:rPr lang="en-CA" sz="1600" dirty="0" smtClean="0">
                <a:latin typeface="Consolas" panose="020B0609020204030204" pitchFamily="49" charset="0"/>
                <a:cs typeface="Consolas" panose="020B0609020204030204" pitchFamily="49" charset="0"/>
              </a:rPr>
              <a:t>' function</a:t>
            </a:r>
          </a:p>
          <a:p>
            <a:pPr marL="1257300" lvl="3" indent="0">
              <a:buNone/>
            </a:pPr>
            <a:r>
              <a:rPr lang="en-CA" sz="1600" dirty="0" smtClean="0">
                <a:latin typeface="Consolas" panose="020B0609020204030204" pitchFamily="49" charset="0"/>
                <a:cs typeface="Consolas" panose="020B0609020204030204" pitchFamily="49" charset="0"/>
              </a:rPr>
              <a:t>    return </a:t>
            </a:r>
            <a:r>
              <a:rPr lang="en-CA" sz="1600" dirty="0" err="1" smtClean="0">
                <a:latin typeface="Consolas" panose="020B0609020204030204" pitchFamily="49" charset="0"/>
                <a:cs typeface="Consolas" panose="020B0609020204030204" pitchFamily="49" charset="0"/>
              </a:rPr>
              <a:t>is_sorted</a:t>
            </a:r>
            <a:r>
              <a:rPr lang="en-CA" sz="1600" dirty="0" smtClean="0">
                <a:latin typeface="Consolas" panose="020B0609020204030204" pitchFamily="49" charset="0"/>
                <a:cs typeface="Consolas" panose="020B0609020204030204" pitchFamily="49" charset="0"/>
              </a:rPr>
              <a:t>( array, 0, capacity );</a:t>
            </a:r>
            <a:endParaRPr lang="en-CA" sz="1600" dirty="0">
              <a:latin typeface="Consolas" panose="020B0609020204030204" pitchFamily="49" charset="0"/>
              <a:cs typeface="Consolas" panose="020B0609020204030204" pitchFamily="49" charset="0"/>
            </a:endParaRPr>
          </a:p>
          <a:p>
            <a:pPr marL="1257300" lvl="3" indent="0">
              <a:buNone/>
            </a:pPr>
            <a:r>
              <a:rPr lang="en-CA" sz="1600" dirty="0">
                <a:latin typeface="Consolas" panose="020B0609020204030204" pitchFamily="49" charset="0"/>
                <a:cs typeface="Consolas" panose="020B0609020204030204" pitchFamily="49" charset="0"/>
              </a:rPr>
              <a:t>}</a:t>
            </a:r>
            <a:endParaRPr lang="en-CA" dirty="0"/>
          </a:p>
          <a:p>
            <a:pPr lvl="2"/>
            <a:endParaRPr lang="en-CA" i="1" dirty="0">
              <a:solidFill>
                <a:prstClr val="black"/>
              </a:solidFill>
            </a:endParaRPr>
          </a:p>
          <a:p>
            <a:pPr marL="1714500" lvl="4" indent="0">
              <a:buNone/>
            </a:pPr>
            <a:endParaRPr lang="en-CA" sz="15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3197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Sorting algorithms</a:t>
            </a:r>
            <a:endParaRPr lang="en-CA" dirty="0"/>
          </a:p>
        </p:txBody>
      </p:sp>
      <p:sp>
        <p:nvSpPr>
          <p:cNvPr id="3" name="Content Placeholder 2"/>
          <p:cNvSpPr>
            <a:spLocks noGrp="1"/>
          </p:cNvSpPr>
          <p:nvPr>
            <p:ph idx="1"/>
          </p:nvPr>
        </p:nvSpPr>
        <p:spPr/>
        <p:txBody>
          <a:bodyPr/>
          <a:lstStyle/>
          <a:p>
            <a:r>
              <a:rPr lang="en-CA" dirty="0" smtClean="0"/>
              <a:t>This array is not sorted: </a:t>
            </a:r>
          </a:p>
          <a:p>
            <a:pPr marL="800100" lvl="2" indent="0">
              <a:buNone/>
            </a:pPr>
            <a:r>
              <a:rPr lang="en-CA" sz="1700" dirty="0">
                <a:latin typeface="Consolas" panose="020B0609020204030204" pitchFamily="49" charset="0"/>
                <a:cs typeface="Consolas" panose="020B0609020204030204" pitchFamily="49" charset="0"/>
              </a:rPr>
              <a:t>int array[10]{82, 25, 32, 85, 16, 36, 40, 4, 28, </a:t>
            </a:r>
            <a:r>
              <a:rPr lang="en-CA" sz="1700" dirty="0" smtClean="0">
                <a:latin typeface="Consolas" panose="020B0609020204030204" pitchFamily="49" charset="0"/>
                <a:cs typeface="Consolas" panose="020B0609020204030204" pitchFamily="49" charset="0"/>
              </a:rPr>
              <a:t>7};</a:t>
            </a:r>
          </a:p>
          <a:p>
            <a:pPr marL="800100" lvl="2" indent="0">
              <a:buNone/>
            </a:pPr>
            <a:endParaRPr lang="en-CA" sz="1700" dirty="0">
              <a:latin typeface="Consolas" panose="020B0609020204030204" pitchFamily="49" charset="0"/>
              <a:cs typeface="Consolas" panose="020B0609020204030204" pitchFamily="49" charset="0"/>
            </a:endParaRPr>
          </a:p>
          <a:p>
            <a:pPr marL="400050" lvl="1" indent="0">
              <a:buNone/>
            </a:pPr>
            <a:endParaRPr lang="en-CA" sz="2000" dirty="0" smtClean="0">
              <a:solidFill>
                <a:prstClr val="black"/>
              </a:solidFill>
            </a:endParaRPr>
          </a:p>
          <a:p>
            <a:pPr marL="400050" lvl="1" indent="0">
              <a:buNone/>
            </a:pPr>
            <a:endParaRPr lang="en-CA" sz="2000" dirty="0" smtClean="0">
              <a:solidFill>
                <a:prstClr val="black"/>
              </a:solidFill>
            </a:endParaRPr>
          </a:p>
          <a:p>
            <a:endParaRPr lang="en-CA" dirty="0" smtClean="0">
              <a:solidFill>
                <a:prstClr val="black"/>
              </a:solidFill>
            </a:endParaRPr>
          </a:p>
          <a:p>
            <a:r>
              <a:rPr lang="en-CA" dirty="0" smtClean="0">
                <a:solidFill>
                  <a:prstClr val="black"/>
                </a:solidFill>
              </a:rPr>
              <a:t>Goal: Write an algorithm that converts an array to one that is sorted:</a:t>
            </a:r>
            <a:endParaRPr lang="en-CA" sz="1700" dirty="0">
              <a:latin typeface="Consolas" panose="020B0609020204030204" pitchFamily="49" charset="0"/>
              <a:cs typeface="Consolas" panose="020B0609020204030204" pitchFamily="49" charset="0"/>
            </a:endParaRPr>
          </a:p>
          <a:p>
            <a:endParaRPr lang="en-CA" sz="1700" dirty="0" smtClean="0">
              <a:solidFill>
                <a:prstClr val="black"/>
              </a:solidFill>
              <a:latin typeface="Consolas" panose="020B0609020204030204" pitchFamily="49" charset="0"/>
              <a:cs typeface="Consolas" panose="020B0609020204030204" pitchFamily="49" charset="0"/>
            </a:endParaRPr>
          </a:p>
          <a:p>
            <a:endParaRPr lang="en-CA" sz="1700" dirty="0">
              <a:solidFill>
                <a:prstClr val="black"/>
              </a:solidFill>
              <a:latin typeface="Consolas" panose="020B0609020204030204" pitchFamily="49" charset="0"/>
              <a:cs typeface="Consolas" panose="020B0609020204030204" pitchFamily="49" charset="0"/>
            </a:endParaRPr>
          </a:p>
          <a:p>
            <a:pPr marL="400050" lvl="1" indent="0">
              <a:buNone/>
            </a:pPr>
            <a:endParaRPr lang="en-CA" sz="2000" dirty="0">
              <a:solidFill>
                <a:prstClr val="black"/>
              </a:solidFill>
            </a:endParaRPr>
          </a:p>
          <a:p>
            <a:pPr lvl="1"/>
            <a:r>
              <a:rPr lang="en-CA" dirty="0" smtClean="0">
                <a:solidFill>
                  <a:prstClr val="black"/>
                </a:solidFill>
              </a:rPr>
              <a:t>Such an algorithm is described as a </a:t>
            </a:r>
            <a:r>
              <a:rPr lang="en-CA" i="1" dirty="0" smtClean="0">
                <a:solidFill>
                  <a:prstClr val="black"/>
                </a:solidFill>
              </a:rPr>
              <a:t>sorting algorithm</a:t>
            </a:r>
            <a:endParaRPr lang="en-CA" dirty="0">
              <a:solidFill>
                <a:prstClr val="black"/>
              </a:solidFill>
            </a:endParaRPr>
          </a:p>
        </p:txBody>
      </p:sp>
      <p:graphicFrame>
        <p:nvGraphicFramePr>
          <p:cNvPr id="4" name="Table 3"/>
          <p:cNvGraphicFramePr>
            <a:graphicFrameLocks noGrp="1"/>
          </p:cNvGraphicFramePr>
          <p:nvPr>
            <p:extLst/>
          </p:nvPr>
        </p:nvGraphicFramePr>
        <p:xfrm>
          <a:off x="2267744" y="2420888"/>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82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nvPr>
        </p:nvGraphicFramePr>
        <p:xfrm>
          <a:off x="2267744" y="4126592"/>
          <a:ext cx="4248470" cy="670560"/>
        </p:xfrm>
        <a:graphic>
          <a:graphicData uri="http://schemas.openxmlformats.org/drawingml/2006/table">
            <a:tbl>
              <a:tblPr firstRow="1" bandRow="1">
                <a:tableStyleId>{2D5ABB26-0587-4C30-8999-92F81FD0307C}</a:tableStyleId>
              </a:tblPr>
              <a:tblGrid>
                <a:gridCol w="424847">
                  <a:extLst>
                    <a:ext uri="{9D8B030D-6E8A-4147-A177-3AD203B41FA5}">
                      <a16:colId xmlns:a16="http://schemas.microsoft.com/office/drawing/2014/main" val="20000"/>
                    </a:ext>
                  </a:extLst>
                </a:gridCol>
                <a:gridCol w="424847">
                  <a:extLst>
                    <a:ext uri="{9D8B030D-6E8A-4147-A177-3AD203B41FA5}">
                      <a16:colId xmlns:a16="http://schemas.microsoft.com/office/drawing/2014/main" val="20001"/>
                    </a:ext>
                  </a:extLst>
                </a:gridCol>
                <a:gridCol w="424847">
                  <a:extLst>
                    <a:ext uri="{9D8B030D-6E8A-4147-A177-3AD203B41FA5}">
                      <a16:colId xmlns:a16="http://schemas.microsoft.com/office/drawing/2014/main" val="20002"/>
                    </a:ext>
                  </a:extLst>
                </a:gridCol>
                <a:gridCol w="424847">
                  <a:extLst>
                    <a:ext uri="{9D8B030D-6E8A-4147-A177-3AD203B41FA5}">
                      <a16:colId xmlns:a16="http://schemas.microsoft.com/office/drawing/2014/main" val="20003"/>
                    </a:ext>
                  </a:extLst>
                </a:gridCol>
                <a:gridCol w="424847">
                  <a:extLst>
                    <a:ext uri="{9D8B030D-6E8A-4147-A177-3AD203B41FA5}">
                      <a16:colId xmlns:a16="http://schemas.microsoft.com/office/drawing/2014/main" val="20004"/>
                    </a:ext>
                  </a:extLst>
                </a:gridCol>
                <a:gridCol w="424847">
                  <a:extLst>
                    <a:ext uri="{9D8B030D-6E8A-4147-A177-3AD203B41FA5}">
                      <a16:colId xmlns:a16="http://schemas.microsoft.com/office/drawing/2014/main" val="20005"/>
                    </a:ext>
                  </a:extLst>
                </a:gridCol>
                <a:gridCol w="424847">
                  <a:extLst>
                    <a:ext uri="{9D8B030D-6E8A-4147-A177-3AD203B41FA5}">
                      <a16:colId xmlns:a16="http://schemas.microsoft.com/office/drawing/2014/main" val="20006"/>
                    </a:ext>
                  </a:extLst>
                </a:gridCol>
                <a:gridCol w="424847">
                  <a:extLst>
                    <a:ext uri="{9D8B030D-6E8A-4147-A177-3AD203B41FA5}">
                      <a16:colId xmlns:a16="http://schemas.microsoft.com/office/drawing/2014/main" val="20007"/>
                    </a:ext>
                  </a:extLst>
                </a:gridCol>
                <a:gridCol w="424847">
                  <a:extLst>
                    <a:ext uri="{9D8B030D-6E8A-4147-A177-3AD203B41FA5}">
                      <a16:colId xmlns:a16="http://schemas.microsoft.com/office/drawing/2014/main" val="20008"/>
                    </a:ext>
                  </a:extLst>
                </a:gridCol>
                <a:gridCol w="424847">
                  <a:extLst>
                    <a:ext uri="{9D8B030D-6E8A-4147-A177-3AD203B41FA5}">
                      <a16:colId xmlns:a16="http://schemas.microsoft.com/office/drawing/2014/main" val="20009"/>
                    </a:ext>
                  </a:extLst>
                </a:gridCol>
              </a:tblGrid>
              <a:tr h="278453">
                <a:tc>
                  <a:txBody>
                    <a:bodyPr/>
                    <a:lstStyle/>
                    <a:p>
                      <a:pPr algn="l"/>
                      <a:r>
                        <a:rPr lang="en-CA" sz="1400" b="1" dirty="0" smtClean="0">
                          <a:solidFill>
                            <a:schemeClr val="tx1"/>
                          </a:solidFill>
                        </a:rPr>
                        <a:t>0</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1</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2</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3</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4</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5</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6</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7</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8</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400" b="1" dirty="0" smtClean="0">
                          <a:solidFill>
                            <a:schemeClr val="tx1"/>
                          </a:solidFill>
                        </a:rPr>
                        <a:t>9</a:t>
                      </a:r>
                      <a:endParaRPr lang="en-CA" sz="1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453">
                <a:tc>
                  <a:txBody>
                    <a:bodyPr/>
                    <a:lstStyle/>
                    <a:p>
                      <a:pPr algn="ctr"/>
                      <a:r>
                        <a:rPr lang="en-CA" b="0" dirty="0" smtClean="0">
                          <a:solidFill>
                            <a:schemeClr val="tx1"/>
                          </a:solidFill>
                        </a:rPr>
                        <a:t>4</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7</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16</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28</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32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42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82</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r>
                        <a:rPr lang="en-CA" b="0" dirty="0" smtClean="0">
                          <a:solidFill>
                            <a:schemeClr val="tx1"/>
                          </a:solidFill>
                        </a:rPr>
                        <a:t>85</a:t>
                      </a:r>
                      <a:endParaRPr lang="en-CA"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7956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Sorting algorithms</a:t>
            </a:r>
            <a:endParaRPr lang="en-CA" dirty="0"/>
          </a:p>
        </p:txBody>
      </p:sp>
      <p:sp>
        <p:nvSpPr>
          <p:cNvPr id="3" name="Content Placeholder 2"/>
          <p:cNvSpPr>
            <a:spLocks noGrp="1"/>
          </p:cNvSpPr>
          <p:nvPr>
            <p:ph idx="1"/>
          </p:nvPr>
        </p:nvSpPr>
        <p:spPr/>
        <p:txBody>
          <a:bodyPr/>
          <a:lstStyle/>
          <a:p>
            <a:r>
              <a:rPr lang="en-CA" dirty="0" smtClean="0"/>
              <a:t>There are many different sorting algorithms</a:t>
            </a:r>
          </a:p>
          <a:p>
            <a:pPr marL="457200" lvl="1" indent="0">
              <a:buNone/>
            </a:pPr>
            <a:r>
              <a:rPr lang="en-CA" dirty="0" smtClean="0">
                <a:solidFill>
                  <a:prstClr val="black"/>
                </a:solidFill>
              </a:rPr>
              <a:t>	selection sort</a:t>
            </a:r>
            <a:r>
              <a:rPr lang="en-CA" dirty="0">
                <a:solidFill>
                  <a:prstClr val="black"/>
                </a:solidFill>
              </a:rPr>
              <a:t>	</a:t>
            </a:r>
            <a:r>
              <a:rPr lang="en-CA" dirty="0" smtClean="0">
                <a:solidFill>
                  <a:prstClr val="black"/>
                </a:solidFill>
              </a:rPr>
              <a:t>insertion sort	shell sort</a:t>
            </a:r>
          </a:p>
          <a:p>
            <a:pPr marL="457200" lvl="1" indent="0">
              <a:buNone/>
            </a:pPr>
            <a:r>
              <a:rPr lang="en-CA" dirty="0" smtClean="0">
                <a:solidFill>
                  <a:prstClr val="black"/>
                </a:solidFill>
              </a:rPr>
              <a:t>	comb sort	gnome sort	heap sort</a:t>
            </a:r>
          </a:p>
          <a:p>
            <a:pPr marL="457200" lvl="1" indent="0">
              <a:buNone/>
            </a:pPr>
            <a:r>
              <a:rPr lang="en-CA" dirty="0" smtClean="0">
                <a:solidFill>
                  <a:prstClr val="black"/>
                </a:solidFill>
              </a:rPr>
              <a:t>	merge sort	quick sort	bucket sort</a:t>
            </a:r>
          </a:p>
          <a:p>
            <a:pPr marL="457200" lvl="1" indent="0">
              <a:buNone/>
            </a:pPr>
            <a:r>
              <a:rPr lang="en-CA" dirty="0" smtClean="0">
                <a:solidFill>
                  <a:prstClr val="black"/>
                </a:solidFill>
              </a:rPr>
              <a:t>	radix sort	cube sort	counting sort</a:t>
            </a:r>
          </a:p>
          <a:p>
            <a:pPr marL="457200" lvl="1" indent="0">
              <a:buNone/>
            </a:pPr>
            <a:r>
              <a:rPr lang="en-CA" dirty="0" smtClean="0">
                <a:solidFill>
                  <a:prstClr val="black"/>
                </a:solidFill>
              </a:rPr>
              <a:t>	block sort</a:t>
            </a:r>
          </a:p>
          <a:p>
            <a:r>
              <a:rPr lang="en-CA" dirty="0" smtClean="0">
                <a:solidFill>
                  <a:prstClr val="black"/>
                </a:solidFill>
              </a:rPr>
              <a:t>Some are funny:</a:t>
            </a:r>
          </a:p>
          <a:p>
            <a:pPr marL="457200" lvl="1" indent="0">
              <a:buNone/>
            </a:pPr>
            <a:r>
              <a:rPr lang="en-CA" dirty="0" smtClean="0">
                <a:solidFill>
                  <a:prstClr val="black"/>
                </a:solidFill>
              </a:rPr>
              <a:t>	bozo sort	</a:t>
            </a:r>
            <a:r>
              <a:rPr lang="en-CA" dirty="0" err="1" smtClean="0">
                <a:solidFill>
                  <a:prstClr val="black"/>
                </a:solidFill>
              </a:rPr>
              <a:t>bogo</a:t>
            </a:r>
            <a:r>
              <a:rPr lang="en-CA" dirty="0" smtClean="0">
                <a:solidFill>
                  <a:prstClr val="black"/>
                </a:solidFill>
              </a:rPr>
              <a:t> sort	stooge sort</a:t>
            </a:r>
          </a:p>
          <a:p>
            <a:pPr marL="457200" lvl="1" indent="0">
              <a:buNone/>
            </a:pPr>
            <a:endParaRPr lang="en-CA" dirty="0">
              <a:solidFill>
                <a:prstClr val="black"/>
              </a:solidFill>
            </a:endParaRPr>
          </a:p>
          <a:p>
            <a:r>
              <a:rPr lang="en-CA" dirty="0" smtClean="0">
                <a:solidFill>
                  <a:prstClr val="black"/>
                </a:solidFill>
              </a:rPr>
              <a:t>Some sorting algorithms are worse than others</a:t>
            </a:r>
            <a:endParaRPr lang="en-CA" strike="sngStrike" dirty="0" smtClean="0">
              <a:solidFill>
                <a:prstClr val="black"/>
              </a:solidFill>
            </a:endParaRPr>
          </a:p>
          <a:p>
            <a:pPr lvl="1"/>
            <a:r>
              <a:rPr lang="en-CA" dirty="0" smtClean="0"/>
              <a:t>If you have ever learned bubble sort, forget it now…</a:t>
            </a:r>
          </a:p>
          <a:p>
            <a:pPr lvl="1"/>
            <a:r>
              <a:rPr lang="en-CA" dirty="0" smtClean="0"/>
              <a:t>Even Senator Obama knew not to use bubble sort:</a:t>
            </a:r>
          </a:p>
          <a:p>
            <a:pPr marL="457200" lvl="1" indent="0" algn="ctr">
              <a:buNone/>
            </a:pPr>
            <a:r>
              <a:rPr lang="en-CA" dirty="0">
                <a:hlinkClick r:id="rId2"/>
              </a:rPr>
              <a:t>https://</a:t>
            </a:r>
            <a:r>
              <a:rPr lang="en-CA" dirty="0" smtClean="0">
                <a:hlinkClick r:id="rId2"/>
              </a:rPr>
              <a:t>www.youtube.com/watch?v=koMpGeZpu4Q</a:t>
            </a:r>
            <a:endParaRPr lang="en-CA" dirty="0"/>
          </a:p>
        </p:txBody>
      </p:sp>
    </p:spTree>
    <p:extLst>
      <p:ext uri="{BB962C8B-B14F-4D97-AF65-F5344CB8AC3E}">
        <p14:creationId xmlns:p14="http://schemas.microsoft.com/office/powerpoint/2010/main" val="1607575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Sorting algorithms</a:t>
            </a:r>
            <a:endParaRPr lang="en-CA" dirty="0"/>
          </a:p>
        </p:txBody>
      </p:sp>
      <p:sp>
        <p:nvSpPr>
          <p:cNvPr id="3" name="Content Placeholder 2"/>
          <p:cNvSpPr>
            <a:spLocks noGrp="1"/>
          </p:cNvSpPr>
          <p:nvPr>
            <p:ph idx="1"/>
          </p:nvPr>
        </p:nvSpPr>
        <p:spPr/>
        <p:txBody>
          <a:bodyPr/>
          <a:lstStyle/>
          <a:p>
            <a:r>
              <a:rPr lang="en-CA" dirty="0" smtClean="0"/>
              <a:t>We will look at three algorithms:</a:t>
            </a:r>
          </a:p>
          <a:p>
            <a:pPr lvl="1"/>
            <a:r>
              <a:rPr lang="en-CA" dirty="0" smtClean="0"/>
              <a:t>Selection sort</a:t>
            </a:r>
          </a:p>
          <a:p>
            <a:pPr lvl="1"/>
            <a:r>
              <a:rPr lang="en-CA" dirty="0" smtClean="0"/>
              <a:t>Insertion sort</a:t>
            </a:r>
          </a:p>
          <a:p>
            <a:pPr lvl="1"/>
            <a:r>
              <a:rPr lang="en-CA" dirty="0" smtClean="0"/>
              <a:t>Counting sort</a:t>
            </a:r>
          </a:p>
          <a:p>
            <a:endParaRPr lang="en-CA" dirty="0" smtClean="0"/>
          </a:p>
          <a:p>
            <a:r>
              <a:rPr lang="en-CA" dirty="0" smtClean="0"/>
              <a:t>Each algorithm has its own benefits and drawbacks:</a:t>
            </a:r>
          </a:p>
          <a:p>
            <a:pPr lvl="1"/>
            <a:r>
              <a:rPr lang="en-CA" dirty="0" smtClean="0"/>
              <a:t>There is no </a:t>
            </a:r>
            <a:r>
              <a:rPr lang="en-CA" i="1" dirty="0" smtClean="0"/>
              <a:t>perfect one-size-fits-all </a:t>
            </a:r>
            <a:r>
              <a:rPr lang="en-CA" dirty="0" smtClean="0"/>
              <a:t>sorting algorithm</a:t>
            </a:r>
          </a:p>
          <a:p>
            <a:pPr lvl="1"/>
            <a:r>
              <a:rPr lang="en-CA" dirty="0" smtClean="0"/>
              <a:t>Except bubble sort: its only redeeming feature is a memorable name</a:t>
            </a:r>
          </a:p>
          <a:p>
            <a:pPr lvl="2"/>
            <a:endParaRPr lang="en-CA" dirty="0"/>
          </a:p>
          <a:p>
            <a:r>
              <a:rPr lang="en-CA" dirty="0" smtClean="0"/>
              <a:t>In your algorithms course, you will see faster algorithms:</a:t>
            </a:r>
          </a:p>
          <a:p>
            <a:pPr lvl="1"/>
            <a:r>
              <a:rPr lang="en-US" dirty="0" smtClean="0"/>
              <a:t>Heap sort</a:t>
            </a:r>
          </a:p>
          <a:p>
            <a:pPr lvl="1"/>
            <a:r>
              <a:rPr lang="en-US" dirty="0" smtClean="0"/>
              <a:t>Merge sort</a:t>
            </a:r>
          </a:p>
          <a:p>
            <a:pPr lvl="1"/>
            <a:r>
              <a:rPr lang="en-US" dirty="0" smtClean="0"/>
              <a:t>Quick sort</a:t>
            </a:r>
          </a:p>
          <a:p>
            <a:pPr lvl="1"/>
            <a:endParaRPr lang="en-CA" dirty="0" smtClean="0"/>
          </a:p>
        </p:txBody>
      </p:sp>
    </p:spTree>
    <p:extLst>
      <p:ext uri="{BB962C8B-B14F-4D97-AF65-F5344CB8AC3E}">
        <p14:creationId xmlns:p14="http://schemas.microsoft.com/office/powerpoint/2010/main" val="3502652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Sorting algorithms</a:t>
            </a:r>
            <a:endParaRPr lang="en-CA" dirty="0"/>
          </a:p>
        </p:txBody>
      </p:sp>
      <p:sp>
        <p:nvSpPr>
          <p:cNvPr id="3" name="Content Placeholder 2"/>
          <p:cNvSpPr>
            <a:spLocks noGrp="1"/>
          </p:cNvSpPr>
          <p:nvPr>
            <p:ph idx="1"/>
          </p:nvPr>
        </p:nvSpPr>
        <p:spPr/>
        <p:txBody>
          <a:bodyPr/>
          <a:lstStyle/>
          <a:p>
            <a:r>
              <a:rPr lang="en-CA" dirty="0" smtClean="0"/>
              <a:t>The function declaration of each sorting algorithm will be similar:</a:t>
            </a:r>
          </a:p>
          <a:p>
            <a:pPr marL="800100" lvl="2" indent="0">
              <a:buNone/>
            </a:pPr>
            <a:r>
              <a:rPr lang="en-CA" sz="1600" dirty="0" smtClean="0">
                <a:latin typeface="Consolas" panose="020B0609020204030204" pitchFamily="49" charset="0"/>
                <a:cs typeface="Consolas" panose="020B0609020204030204" pitchFamily="49" charset="0"/>
              </a:rPr>
              <a:t>void </a:t>
            </a:r>
            <a:r>
              <a:rPr lang="en-CA" sz="1700" i="1" dirty="0" err="1" smtClean="0">
                <a:latin typeface="Consolas" panose="020B0609020204030204" pitchFamily="49" charset="0"/>
                <a:cs typeface="Consolas" panose="020B0609020204030204" pitchFamily="49" charset="0"/>
              </a:rPr>
              <a:t>algorithm_name</a:t>
            </a:r>
            <a:r>
              <a:rPr lang="en-CA" sz="1700" dirty="0" smtClean="0">
                <a:latin typeface="Consolas" panose="020B0609020204030204" pitchFamily="49" charset="0"/>
                <a:cs typeface="Consolas" panose="020B0609020204030204" pitchFamily="49" charset="0"/>
              </a:rPr>
              <a:t>( double array[],</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std::size_t </a:t>
            </a:r>
            <a:r>
              <a:rPr lang="en-CA" sz="1700" b="1" dirty="0" smtClean="0">
                <a:solidFill>
                  <a:srgbClr val="FF0000"/>
                </a:solidFill>
                <a:latin typeface="Consolas" panose="020B0609020204030204" pitchFamily="49" charset="0"/>
                <a:cs typeface="Consolas" panose="020B0609020204030204" pitchFamily="49" charset="0"/>
              </a:rPr>
              <a:t>const</a:t>
            </a:r>
            <a:r>
              <a:rPr lang="en-CA" sz="1700" dirty="0" smtClean="0">
                <a:solidFill>
                  <a:srgbClr val="FF0000"/>
                </a:solidFill>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capacity );</a:t>
            </a:r>
          </a:p>
          <a:p>
            <a:pPr marL="800100" lvl="2" indent="0">
              <a:buNone/>
            </a:pPr>
            <a:r>
              <a:rPr lang="en-CA" sz="1600" dirty="0">
                <a:latin typeface="Consolas" panose="020B0609020204030204" pitchFamily="49" charset="0"/>
                <a:cs typeface="Consolas" panose="020B0609020204030204" pitchFamily="49" charset="0"/>
              </a:rPr>
              <a:t>void </a:t>
            </a:r>
            <a:r>
              <a:rPr lang="en-CA" sz="1700" i="1" dirty="0" err="1">
                <a:latin typeface="Consolas" panose="020B0609020204030204" pitchFamily="49" charset="0"/>
                <a:cs typeface="Consolas" panose="020B0609020204030204" pitchFamily="49" charset="0"/>
              </a:rPr>
              <a:t>algorithm_name</a:t>
            </a:r>
            <a:r>
              <a:rPr lang="en-CA" sz="1700" dirty="0">
                <a:latin typeface="Consolas" panose="020B0609020204030204" pitchFamily="49" charset="0"/>
                <a:cs typeface="Consolas" panose="020B0609020204030204" pitchFamily="49" charset="0"/>
              </a:rPr>
              <a:t>( double array[],</a:t>
            </a:r>
          </a:p>
          <a:p>
            <a:pPr marL="800100" lvl="2" indent="0">
              <a:buNone/>
            </a:pPr>
            <a:r>
              <a:rPr lang="en-CA" sz="1700" dirty="0">
                <a:latin typeface="Consolas" panose="020B0609020204030204" pitchFamily="49" charset="0"/>
                <a:cs typeface="Consolas" panose="020B0609020204030204" pitchFamily="49" charset="0"/>
              </a:rPr>
              <a:t>                     </a:t>
            </a:r>
            <a:r>
              <a:rPr lang="en-CA" sz="1700" dirty="0" err="1">
                <a:latin typeface="Consolas" panose="020B0609020204030204" pitchFamily="49" charset="0"/>
                <a:cs typeface="Consolas" panose="020B0609020204030204" pitchFamily="49" charset="0"/>
              </a:rPr>
              <a:t>std</a:t>
            </a:r>
            <a:r>
              <a:rPr lang="en-CA" sz="1700" dirty="0">
                <a:latin typeface="Consolas" panose="020B0609020204030204" pitchFamily="49" charset="0"/>
                <a:cs typeface="Consolas" panose="020B0609020204030204" pitchFamily="49" charset="0"/>
              </a:rPr>
              <a:t>::</a:t>
            </a:r>
            <a:r>
              <a:rPr lang="en-CA" sz="1700" dirty="0" err="1">
                <a:latin typeface="Consolas" panose="020B0609020204030204" pitchFamily="49" charset="0"/>
                <a:cs typeface="Consolas" panose="020B0609020204030204" pitchFamily="49" charset="0"/>
              </a:rPr>
              <a:t>size_t</a:t>
            </a:r>
            <a:r>
              <a:rPr lang="en-CA" sz="1700" dirty="0">
                <a:latin typeface="Consolas" panose="020B0609020204030204" pitchFamily="49" charset="0"/>
                <a:cs typeface="Consolas" panose="020B0609020204030204" pitchFamily="49" charset="0"/>
              </a:rPr>
              <a:t> </a:t>
            </a:r>
            <a:r>
              <a:rPr lang="en-CA" sz="1700" b="1" dirty="0" err="1">
                <a:solidFill>
                  <a:srgbClr val="FF0000"/>
                </a:solidFill>
                <a:latin typeface="Consolas" panose="020B0609020204030204" pitchFamily="49" charset="0"/>
                <a:cs typeface="Consolas" panose="020B0609020204030204" pitchFamily="49" charset="0"/>
              </a:rPr>
              <a:t>const</a:t>
            </a:r>
            <a:r>
              <a:rPr lang="en-CA" sz="1700" dirty="0">
                <a:solidFill>
                  <a:srgbClr val="FF0000"/>
                </a:solidFill>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begin,</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a:t>
            </a:r>
            <a:r>
              <a:rPr lang="en-CA" sz="1700" dirty="0" err="1" smtClean="0">
                <a:latin typeface="Consolas" panose="020B0609020204030204" pitchFamily="49" charset="0"/>
                <a:cs typeface="Consolas" panose="020B0609020204030204" pitchFamily="49" charset="0"/>
              </a:rPr>
              <a:t>std</a:t>
            </a:r>
            <a:r>
              <a:rPr lang="en-CA" sz="1700" dirty="0" smtClean="0">
                <a:latin typeface="Consolas" panose="020B0609020204030204" pitchFamily="49" charset="0"/>
                <a:cs typeface="Consolas" panose="020B0609020204030204" pitchFamily="49" charset="0"/>
              </a:rPr>
              <a:t>::</a:t>
            </a:r>
            <a:r>
              <a:rPr lang="en-CA" sz="1700" dirty="0" err="1" smtClean="0">
                <a:latin typeface="Consolas" panose="020B0609020204030204" pitchFamily="49" charset="0"/>
                <a:cs typeface="Consolas" panose="020B0609020204030204" pitchFamily="49" charset="0"/>
              </a:rPr>
              <a:t>size_t</a:t>
            </a:r>
            <a:r>
              <a:rPr lang="en-CA" sz="1700" dirty="0" smtClean="0">
                <a:latin typeface="Consolas" panose="020B0609020204030204" pitchFamily="49" charset="0"/>
                <a:cs typeface="Consolas" panose="020B0609020204030204" pitchFamily="49" charset="0"/>
              </a:rPr>
              <a:t> </a:t>
            </a:r>
            <a:r>
              <a:rPr lang="en-CA" sz="1700" b="1" dirty="0" err="1">
                <a:solidFill>
                  <a:srgbClr val="FF0000"/>
                </a:solidFill>
                <a:latin typeface="Consolas" panose="020B0609020204030204" pitchFamily="49" charset="0"/>
                <a:cs typeface="Consolas" panose="020B0609020204030204" pitchFamily="49" charset="0"/>
              </a:rPr>
              <a:t>const</a:t>
            </a:r>
            <a:r>
              <a:rPr lang="en-CA" sz="1700" dirty="0" smtClean="0">
                <a:latin typeface="Consolas" panose="020B0609020204030204" pitchFamily="49" charset="0"/>
                <a:cs typeface="Consolas" panose="020B0609020204030204" pitchFamily="49" charset="0"/>
              </a:rPr>
              <a:t> end </a:t>
            </a:r>
            <a:r>
              <a:rPr lang="en-CA" sz="1700" dirty="0">
                <a:latin typeface="Consolas" panose="020B0609020204030204" pitchFamily="49" charset="0"/>
                <a:cs typeface="Consolas" panose="020B0609020204030204" pitchFamily="49" charset="0"/>
              </a:rPr>
              <a:t>);</a:t>
            </a:r>
          </a:p>
          <a:p>
            <a:pPr lvl="0"/>
            <a:endParaRPr lang="en-CA" dirty="0" smtClean="0">
              <a:solidFill>
                <a:prstClr val="black"/>
              </a:solidFill>
            </a:endParaRPr>
          </a:p>
          <a:p>
            <a:pPr lvl="0"/>
            <a:r>
              <a:rPr lang="en-CA" dirty="0" smtClean="0">
                <a:solidFill>
                  <a:prstClr val="black"/>
                </a:solidFill>
              </a:rPr>
              <a:t>Only the capacity or end points are declared constant</a:t>
            </a:r>
          </a:p>
          <a:p>
            <a:pPr lvl="1"/>
            <a:r>
              <a:rPr lang="en-CA" dirty="0" smtClean="0">
                <a:solidFill>
                  <a:prstClr val="black"/>
                </a:solidFill>
              </a:rPr>
              <a:t>The entries of the array will be changed by the algorithm</a:t>
            </a:r>
            <a:endParaRPr lang="en-CA" dirty="0">
              <a:solidFill>
                <a:prstClr val="black"/>
              </a:solidFill>
            </a:endParaRPr>
          </a:p>
          <a:p>
            <a:pPr marL="800100" lvl="2" indent="0">
              <a:buNone/>
            </a:pPr>
            <a:endParaRPr lang="en-CA" sz="17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30800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Templates</a:t>
            </a:r>
            <a:endParaRPr lang="en-CA" dirty="0"/>
          </a:p>
        </p:txBody>
      </p:sp>
      <p:sp>
        <p:nvSpPr>
          <p:cNvPr id="3" name="Content Placeholder 2"/>
          <p:cNvSpPr>
            <a:spLocks noGrp="1"/>
          </p:cNvSpPr>
          <p:nvPr>
            <p:ph idx="1"/>
          </p:nvPr>
        </p:nvSpPr>
        <p:spPr/>
        <p:txBody>
          <a:bodyPr/>
          <a:lstStyle/>
          <a:p>
            <a:r>
              <a:rPr lang="en-US" dirty="0" smtClean="0"/>
              <a:t>One </a:t>
            </a:r>
            <a:r>
              <a:rPr lang="en-US" dirty="0" smtClean="0"/>
              <a:t>weakness we will find with these algorithms is that they must all be hard-coded for one particular data type</a:t>
            </a:r>
          </a:p>
          <a:p>
            <a:pPr lvl="1"/>
            <a:r>
              <a:rPr lang="en-US" dirty="0" smtClean="0"/>
              <a:t>We will describe how templates can be used to generalize these algorithms</a:t>
            </a:r>
            <a:endParaRPr lang="en-CA" dirty="0"/>
          </a:p>
        </p:txBody>
      </p:sp>
    </p:spTree>
    <p:extLst>
      <p:ext uri="{BB962C8B-B14F-4D97-AF65-F5344CB8AC3E}">
        <p14:creationId xmlns:p14="http://schemas.microsoft.com/office/powerpoint/2010/main" val="272509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Introduce the idea of algorithms</a:t>
            </a:r>
            <a:endParaRPr lang="en-CA" dirty="0" smtClean="0">
              <a:latin typeface="Consolas" panose="020B0609020204030204" pitchFamily="49" charset="0"/>
              <a:cs typeface="Consolas" panose="020B0609020204030204" pitchFamily="49" charset="0"/>
            </a:endParaRPr>
          </a:p>
          <a:p>
            <a:pPr lvl="1"/>
            <a:r>
              <a:rPr lang="en-US" dirty="0" smtClean="0"/>
              <a:t>Describe how we can generalize our algorithms for arbitrary data types</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this course?</a:t>
            </a:r>
            <a:endParaRPr lang="en-CA" dirty="0"/>
          </a:p>
        </p:txBody>
      </p:sp>
      <p:sp>
        <p:nvSpPr>
          <p:cNvPr id="3" name="Content Placeholder 2"/>
          <p:cNvSpPr>
            <a:spLocks noGrp="1"/>
          </p:cNvSpPr>
          <p:nvPr>
            <p:ph idx="1"/>
          </p:nvPr>
        </p:nvSpPr>
        <p:spPr/>
        <p:txBody>
          <a:bodyPr/>
          <a:lstStyle/>
          <a:p>
            <a:r>
              <a:rPr lang="en-US" dirty="0" smtClean="0"/>
              <a:t>Following this course, you will then look forward to a course specifically on algorithms and data structures</a:t>
            </a:r>
          </a:p>
          <a:p>
            <a:pPr lvl="1"/>
            <a:r>
              <a:rPr lang="en-US" dirty="0" smtClean="0"/>
              <a:t>Stacks, queues and </a:t>
            </a:r>
            <a:r>
              <a:rPr lang="en-US" dirty="0" err="1" smtClean="0"/>
              <a:t>deques</a:t>
            </a:r>
            <a:endParaRPr lang="en-US" dirty="0" smtClean="0"/>
          </a:p>
          <a:p>
            <a:pPr lvl="1"/>
            <a:r>
              <a:rPr lang="en-US" dirty="0" smtClean="0"/>
              <a:t>Trees and search trees</a:t>
            </a:r>
          </a:p>
          <a:p>
            <a:pPr lvl="1"/>
            <a:r>
              <a:rPr lang="en-US" dirty="0" smtClean="0"/>
              <a:t>Priority queues</a:t>
            </a:r>
          </a:p>
          <a:p>
            <a:pPr lvl="1"/>
            <a:r>
              <a:rPr lang="en-US" dirty="0" smtClean="0"/>
              <a:t>Hash tables</a:t>
            </a:r>
          </a:p>
          <a:p>
            <a:pPr lvl="1"/>
            <a:r>
              <a:rPr lang="en-US" dirty="0" smtClean="0"/>
              <a:t>Graph algorithms</a:t>
            </a:r>
          </a:p>
          <a:p>
            <a:pPr lvl="1"/>
            <a:r>
              <a:rPr lang="en-US" dirty="0" smtClean="0"/>
              <a:t>Algorithm design</a:t>
            </a:r>
          </a:p>
          <a:p>
            <a:pPr lvl="1"/>
            <a:r>
              <a:rPr lang="en-US" dirty="0" smtClean="0"/>
              <a:t>Theory of computation</a:t>
            </a:r>
          </a:p>
        </p:txBody>
      </p:sp>
    </p:spTree>
    <p:extLst>
      <p:ext uri="{BB962C8B-B14F-4D97-AF65-F5344CB8AC3E}">
        <p14:creationId xmlns:p14="http://schemas.microsoft.com/office/powerpoint/2010/main" val="3282964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Have reviewed what we have seen before</a:t>
            </a:r>
            <a:endParaRPr lang="en-CA" dirty="0"/>
          </a:p>
          <a:p>
            <a:pPr lvl="1"/>
            <a:r>
              <a:rPr lang="en-CA" dirty="0" smtClean="0"/>
              <a:t>Have an introduction to the next sequence of lectures</a:t>
            </a:r>
          </a:p>
          <a:p>
            <a:pPr lvl="1"/>
            <a:r>
              <a:rPr lang="en-CA" dirty="0" smtClean="0"/>
              <a:t>Understand how these topics will be discussed in future courses</a:t>
            </a: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US" sz="1800" dirty="0"/>
              <a:t>	</a:t>
            </a:r>
            <a:r>
              <a:rPr lang="en-CA" sz="1800">
                <a:hlinkClick r:id="rId2"/>
              </a:rPr>
              <a:t>https://en.wikipedia.org/wiki/Algorithms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this point…</a:t>
            </a:r>
            <a:endParaRPr lang="en-CA" dirty="0"/>
          </a:p>
        </p:txBody>
      </p:sp>
      <p:sp>
        <p:nvSpPr>
          <p:cNvPr id="3" name="Content Placeholder 2"/>
          <p:cNvSpPr>
            <a:spLocks noGrp="1"/>
          </p:cNvSpPr>
          <p:nvPr>
            <p:ph idx="1"/>
          </p:nvPr>
        </p:nvSpPr>
        <p:spPr/>
        <p:txBody>
          <a:bodyPr/>
          <a:lstStyle/>
          <a:p>
            <a:r>
              <a:rPr lang="en-CA" dirty="0" smtClean="0"/>
              <a:t>Up to this point, we have focused on programming syntax</a:t>
            </a:r>
          </a:p>
          <a:p>
            <a:pPr lvl="1"/>
            <a:r>
              <a:rPr lang="en-US" dirty="0" smtClean="0"/>
              <a:t>Basic syntax</a:t>
            </a:r>
          </a:p>
          <a:p>
            <a:pPr lvl="1"/>
            <a:r>
              <a:rPr lang="en-US" dirty="0" smtClean="0"/>
              <a:t>Functions, conditional statements, for-loops and while loops</a:t>
            </a:r>
          </a:p>
          <a:p>
            <a:pPr lvl="2"/>
            <a:r>
              <a:rPr lang="en-US" dirty="0" smtClean="0"/>
              <a:t>The structured programming theorem</a:t>
            </a:r>
          </a:p>
          <a:p>
            <a:pPr lvl="1"/>
            <a:r>
              <a:rPr lang="en-US" dirty="0" smtClean="0"/>
              <a:t>Console input and output</a:t>
            </a:r>
          </a:p>
          <a:p>
            <a:pPr lvl="1"/>
            <a:r>
              <a:rPr lang="en-US" dirty="0" smtClean="0"/>
              <a:t>Data types and binary</a:t>
            </a:r>
          </a:p>
          <a:p>
            <a:pPr lvl="1"/>
            <a:r>
              <a:rPr lang="en-US" dirty="0" smtClean="0"/>
              <a:t>Arithmetic, comparison, logic, assignment and bit-wise operators</a:t>
            </a:r>
          </a:p>
          <a:p>
            <a:pPr lvl="1"/>
            <a:r>
              <a:rPr lang="en-US" dirty="0" smtClean="0"/>
              <a:t>Arrays</a:t>
            </a:r>
            <a:r>
              <a:rPr lang="en-CA" dirty="0"/>
              <a:t> </a:t>
            </a:r>
            <a:r>
              <a:rPr lang="en-CA" dirty="0" smtClean="0"/>
              <a:t>and pointers</a:t>
            </a:r>
            <a:endParaRPr lang="en-US" dirty="0" smtClean="0"/>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CA" dirty="0"/>
          </a:p>
        </p:txBody>
      </p:sp>
      <p:sp>
        <p:nvSpPr>
          <p:cNvPr id="3" name="Content Placeholder 2"/>
          <p:cNvSpPr>
            <a:spLocks noGrp="1"/>
          </p:cNvSpPr>
          <p:nvPr>
            <p:ph idx="1"/>
          </p:nvPr>
        </p:nvSpPr>
        <p:spPr/>
        <p:txBody>
          <a:bodyPr/>
          <a:lstStyle/>
          <a:p>
            <a:r>
              <a:rPr lang="en-US" dirty="0" smtClean="0"/>
              <a:t>The next step is to look at how to solve problems</a:t>
            </a:r>
          </a:p>
          <a:p>
            <a:pPr lvl="1"/>
            <a:r>
              <a:rPr lang="en-US" dirty="0" smtClean="0"/>
              <a:t>Recursion and recursive algorithms</a:t>
            </a:r>
          </a:p>
          <a:p>
            <a:pPr lvl="1"/>
            <a:r>
              <a:rPr lang="en-US" dirty="0" smtClean="0"/>
              <a:t>Searching arrays</a:t>
            </a:r>
          </a:p>
          <a:p>
            <a:pPr lvl="1"/>
            <a:r>
              <a:rPr lang="en-US" dirty="0" smtClean="0"/>
              <a:t>Sorting arrays</a:t>
            </a:r>
            <a:endParaRPr lang="en-US" dirty="0" smtClean="0"/>
          </a:p>
        </p:txBody>
      </p:sp>
    </p:spTree>
    <p:extLst>
      <p:ext uri="{BB962C8B-B14F-4D97-AF65-F5344CB8AC3E}">
        <p14:creationId xmlns:p14="http://schemas.microsoft.com/office/powerpoint/2010/main" val="2556069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CA" dirty="0"/>
          </a:p>
        </p:txBody>
      </p:sp>
      <p:sp>
        <p:nvSpPr>
          <p:cNvPr id="3" name="Content Placeholder 2"/>
          <p:cNvSpPr>
            <a:spLocks noGrp="1"/>
          </p:cNvSpPr>
          <p:nvPr>
            <p:ph idx="1"/>
          </p:nvPr>
        </p:nvSpPr>
        <p:spPr/>
        <p:txBody>
          <a:bodyPr/>
          <a:lstStyle/>
          <a:p>
            <a:r>
              <a:rPr lang="en-US" dirty="0" smtClean="0"/>
              <a:t>A recursive algorithm is one that solves a larger problem by first solving a smaller or easier problem, and then using that solution to solve the larger problem</a:t>
            </a:r>
            <a:endParaRPr lang="en-CA" dirty="0"/>
          </a:p>
        </p:txBody>
      </p:sp>
    </p:spTree>
    <p:extLst>
      <p:ext uri="{BB962C8B-B14F-4D97-AF65-F5344CB8AC3E}">
        <p14:creationId xmlns:p14="http://schemas.microsoft.com/office/powerpoint/2010/main" val="1481727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algorithms</a:t>
            </a:r>
            <a:endParaRPr lang="en-CA" dirty="0"/>
          </a:p>
        </p:txBody>
      </p:sp>
      <p:sp>
        <p:nvSpPr>
          <p:cNvPr id="3" name="Content Placeholder 2"/>
          <p:cNvSpPr>
            <a:spLocks noGrp="1"/>
          </p:cNvSpPr>
          <p:nvPr>
            <p:ph idx="1"/>
          </p:nvPr>
        </p:nvSpPr>
        <p:spPr/>
        <p:txBody>
          <a:bodyPr/>
          <a:lstStyle/>
          <a:p>
            <a:r>
              <a:rPr lang="en-US" dirty="0" smtClean="0"/>
              <a:t>Given an array, we may wish to find whether or not that array contains a specific value, and if so, which entry that value occupies</a:t>
            </a:r>
          </a:p>
          <a:p>
            <a:r>
              <a:rPr lang="en-US" dirty="0" smtClean="0"/>
              <a:t>A linear search can find an entry in an arbitrary array</a:t>
            </a:r>
          </a:p>
          <a:p>
            <a:r>
              <a:rPr lang="en-US" dirty="0" smtClean="0"/>
              <a:t>If the array is </a:t>
            </a:r>
            <a:r>
              <a:rPr lang="en-US" i="1" dirty="0" smtClean="0"/>
              <a:t>sorted</a:t>
            </a:r>
            <a:r>
              <a:rPr lang="en-US" dirty="0" smtClean="0"/>
              <a:t>, it is possible to find the entry more quickly than with a linear search</a:t>
            </a:r>
            <a:endParaRPr lang="en-CA" dirty="0"/>
          </a:p>
        </p:txBody>
      </p:sp>
    </p:spTree>
    <p:extLst>
      <p:ext uri="{BB962C8B-B14F-4D97-AF65-F5344CB8AC3E}">
        <p14:creationId xmlns:p14="http://schemas.microsoft.com/office/powerpoint/2010/main" val="1371341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Sorted arrays</a:t>
            </a:r>
            <a:endParaRPr lang="en-CA" dirty="0"/>
          </a:p>
        </p:txBody>
      </p:sp>
      <p:sp>
        <p:nvSpPr>
          <p:cNvPr id="3" name="Content Placeholder 2"/>
          <p:cNvSpPr>
            <a:spLocks noGrp="1"/>
          </p:cNvSpPr>
          <p:nvPr>
            <p:ph idx="1"/>
          </p:nvPr>
        </p:nvSpPr>
        <p:spPr/>
        <p:txBody>
          <a:bodyPr/>
          <a:lstStyle/>
          <a:p>
            <a:r>
              <a:rPr lang="en-US" dirty="0" smtClean="0"/>
              <a:t>The integers and real numbers are linearly ordered:</a:t>
            </a:r>
          </a:p>
          <a:p>
            <a:pPr lvl="1"/>
            <a:r>
              <a:rPr lang="en-US" dirty="0" smtClean="0"/>
              <a:t>Given to integers or real numbers </a:t>
            </a:r>
            <a:r>
              <a:rPr lang="en-US" i="1" dirty="0" smtClean="0">
                <a:latin typeface="Times New Roman" panose="02020603050405020304" pitchFamily="18" charset="0"/>
                <a:cs typeface="Times New Roman" panose="02020603050405020304" pitchFamily="18" charset="0"/>
              </a:rPr>
              <a:t>a</a:t>
            </a:r>
            <a:r>
              <a:rPr lang="en-US" dirty="0" smtClean="0"/>
              <a:t> and </a:t>
            </a:r>
            <a:r>
              <a:rPr lang="en-US" i="1" dirty="0" smtClean="0">
                <a:latin typeface="Times New Roman" panose="02020603050405020304" pitchFamily="18" charset="0"/>
                <a:cs typeface="Times New Roman" panose="02020603050405020304" pitchFamily="18" charset="0"/>
              </a:rPr>
              <a:t>b</a:t>
            </a:r>
            <a:r>
              <a:rPr lang="en-US" dirty="0" smtClean="0"/>
              <a:t>, then exactly one of these statements is correct:</a:t>
            </a:r>
          </a:p>
          <a:p>
            <a:pPr marL="914400" lvl="2" indent="0" algn="ctr">
              <a:buNone/>
            </a:pPr>
            <a:r>
              <a:rPr lang="en-US" i="1"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&gt; </a:t>
            </a:r>
            <a:r>
              <a:rPr lang="en-US" i="1" dirty="0" smtClean="0">
                <a:latin typeface="Times New Roman" panose="02020603050405020304" pitchFamily="18" charset="0"/>
                <a:cs typeface="Times New Roman" panose="02020603050405020304" pitchFamily="18" charset="0"/>
              </a:rPr>
              <a:t>b</a:t>
            </a:r>
          </a:p>
          <a:p>
            <a:pPr marL="914400" lvl="2" indent="0" algn="ctr">
              <a:buNone/>
            </a:pPr>
            <a:endParaRPr lang="en-US" i="1" dirty="0"/>
          </a:p>
          <a:p>
            <a:pPr algn="l"/>
            <a:r>
              <a:rPr lang="en-US" dirty="0" smtClean="0"/>
              <a:t>An array </a:t>
            </a:r>
            <a:r>
              <a:rPr lang="en-US" dirty="0" smtClean="0">
                <a:latin typeface="Consolas" panose="020B0609020204030204" pitchFamily="49" charset="0"/>
              </a:rPr>
              <a:t>a</a:t>
            </a:r>
            <a:r>
              <a:rPr lang="en-US" dirty="0" smtClean="0"/>
              <a:t> is said to be </a:t>
            </a:r>
            <a:r>
              <a:rPr lang="en-US" i="1" dirty="0" smtClean="0"/>
              <a:t>sorted </a:t>
            </a:r>
            <a:r>
              <a:rPr lang="en-US" dirty="0" smtClean="0"/>
              <a:t>if </a:t>
            </a:r>
          </a:p>
          <a:p>
            <a:pPr marL="457200" lvl="1" indent="0" algn="ctr">
              <a:buNone/>
            </a:pPr>
            <a:r>
              <a:rPr lang="en-US" dirty="0" smtClean="0">
                <a:latin typeface="Consolas" panose="020B0609020204030204" pitchFamily="49" charset="0"/>
              </a:rPr>
              <a:t>a[i] &lt;= a[j]</a:t>
            </a:r>
            <a:r>
              <a:rPr lang="en-US" dirty="0" smtClean="0"/>
              <a:t> </a:t>
            </a:r>
          </a:p>
          <a:p>
            <a:pPr marL="57150" indent="0" algn="l">
              <a:buNone/>
            </a:pPr>
            <a:r>
              <a:rPr lang="en-US" dirty="0" smtClean="0"/>
              <a:t>     whenever </a:t>
            </a:r>
            <a:r>
              <a:rPr lang="en-US" dirty="0" smtClean="0">
                <a:latin typeface="Consolas" panose="020B0609020204030204" pitchFamily="49" charset="0"/>
              </a:rPr>
              <a:t>i </a:t>
            </a:r>
            <a:r>
              <a:rPr lang="en-US" dirty="0">
                <a:latin typeface="Consolas" panose="020B0609020204030204" pitchFamily="49" charset="0"/>
              </a:rPr>
              <a:t>&lt;= </a:t>
            </a:r>
            <a:r>
              <a:rPr lang="en-US" dirty="0" smtClean="0">
                <a:latin typeface="Consolas" panose="020B0609020204030204" pitchFamily="49" charset="0"/>
              </a:rPr>
              <a:t>j</a:t>
            </a:r>
            <a:r>
              <a:rPr lang="en-US" dirty="0" smtClean="0"/>
              <a:t> for any two entries in the array</a:t>
            </a:r>
          </a:p>
          <a:p>
            <a:pPr lvl="1" algn="l"/>
            <a:endParaRPr lang="en-US" dirty="0" smtClean="0"/>
          </a:p>
          <a:p>
            <a:pPr lvl="1" algn="l"/>
            <a:r>
              <a:rPr lang="en-US" dirty="0" smtClean="0"/>
              <a:t>More easily:</a:t>
            </a:r>
          </a:p>
          <a:p>
            <a:pPr marL="457200" lvl="1" indent="0" algn="ctr">
              <a:buNone/>
            </a:pPr>
            <a:r>
              <a:rPr lang="en-US" i="1" dirty="0" smtClean="0">
                <a:latin typeface="Times New Roman" panose="02020603050405020304" pitchFamily="18" charset="0"/>
                <a:cs typeface="Times New Roman" panose="02020603050405020304" pitchFamily="18" charset="0"/>
              </a:rPr>
              <a:t>a</a:t>
            </a:r>
            <a:r>
              <a:rPr lang="en-US" baseline="-25000" dirty="0" smtClean="0">
                <a:latin typeface="Times New Roman" panose="02020603050405020304" pitchFamily="18" charset="0"/>
                <a:cs typeface="Times New Roman" panose="02020603050405020304" pitchFamily="18" charset="0"/>
              </a:rPr>
              <a:t>0</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a</a:t>
            </a:r>
            <a:r>
              <a:rPr lang="en-US" baseline="-25000"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a</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a:t>
            </a:r>
            <a:r>
              <a:rPr lang="en-CA"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a</a:t>
            </a:r>
            <a:r>
              <a:rPr lang="en-US" i="1" baseline="-25000" dirty="0" smtClean="0">
                <a:latin typeface="Times New Roman" panose="02020603050405020304" pitchFamily="18" charset="0"/>
                <a:cs typeface="Times New Roman" panose="02020603050405020304" pitchFamily="18" charset="0"/>
              </a:rPr>
              <a:t>n</a:t>
            </a:r>
            <a:r>
              <a:rPr lang="en-US" baseline="-25000" dirty="0" smtClean="0">
                <a:latin typeface="Times New Roman" panose="02020603050405020304" pitchFamily="18" charset="0"/>
                <a:cs typeface="Times New Roman" panose="02020603050405020304" pitchFamily="18" charset="0"/>
              </a:rPr>
              <a:t> – 2</a:t>
            </a:r>
            <a:r>
              <a:rPr lang="en-US" dirty="0" smtClean="0">
                <a:latin typeface="Times New Roman" panose="02020603050405020304" pitchFamily="18" charset="0"/>
                <a:cs typeface="Times New Roman" panose="02020603050405020304" pitchFamily="18" charset="0"/>
              </a:rPr>
              <a:t> ≤ </a:t>
            </a:r>
            <a:r>
              <a:rPr lang="en-US" i="1" dirty="0" smtClean="0">
                <a:latin typeface="Times New Roman" panose="02020603050405020304" pitchFamily="18" charset="0"/>
                <a:cs typeface="Times New Roman" panose="02020603050405020304" pitchFamily="18" charset="0"/>
              </a:rPr>
              <a:t>a</a:t>
            </a:r>
            <a:r>
              <a:rPr lang="en-US" i="1" baseline="-25000" dirty="0" smtClean="0">
                <a:latin typeface="Times New Roman" panose="02020603050405020304" pitchFamily="18" charset="0"/>
                <a:cs typeface="Times New Roman" panose="02020603050405020304" pitchFamily="18" charset="0"/>
              </a:rPr>
              <a:t>n</a:t>
            </a:r>
            <a:r>
              <a:rPr lang="en-US" baseline="-25000" dirty="0" smtClean="0">
                <a:latin typeface="Times New Roman" panose="02020603050405020304" pitchFamily="18" charset="0"/>
                <a:cs typeface="Times New Roman" panose="02020603050405020304" pitchFamily="18" charset="0"/>
              </a:rPr>
              <a:t> – 1</a:t>
            </a:r>
            <a:endParaRPr lang="en-US" dirty="0">
              <a:latin typeface="Times New Roman" panose="02020603050405020304" pitchFamily="18" charset="0"/>
              <a:cs typeface="Times New Roman" panose="02020603050405020304" pitchFamily="18" charset="0"/>
            </a:endParaRPr>
          </a:p>
          <a:p>
            <a:pPr algn="l"/>
            <a:endParaRPr lang="en-US" dirty="0" smtClean="0"/>
          </a:p>
          <a:p>
            <a:pPr algn="l"/>
            <a:r>
              <a:rPr lang="en-US" dirty="0" smtClean="0"/>
              <a:t>If </a:t>
            </a:r>
            <a:r>
              <a:rPr lang="en-US" i="1" dirty="0" smtClean="0">
                <a:latin typeface="Times New Roman" panose="02020603050405020304" pitchFamily="18" charset="0"/>
                <a:cs typeface="Times New Roman" panose="02020603050405020304" pitchFamily="18" charset="0"/>
              </a:rPr>
              <a:t>a</a:t>
            </a:r>
            <a:r>
              <a:rPr lang="en-US" i="1" baseline="-25000"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&gt; </a:t>
            </a:r>
            <a:r>
              <a:rPr lang="en-US" i="1" dirty="0" err="1" smtClean="0">
                <a:latin typeface="Times New Roman" panose="02020603050405020304" pitchFamily="18" charset="0"/>
                <a:cs typeface="Times New Roman" panose="02020603050405020304" pitchFamily="18" charset="0"/>
              </a:rPr>
              <a:t>a</a:t>
            </a:r>
            <a:r>
              <a:rPr lang="en-US" i="1" baseline="-25000" dirty="0" err="1" smtClean="0">
                <a:latin typeface="Times New Roman" panose="02020603050405020304" pitchFamily="18" charset="0"/>
                <a:cs typeface="Times New Roman" panose="02020603050405020304" pitchFamily="18" charset="0"/>
              </a:rPr>
              <a:t>j</a:t>
            </a:r>
            <a:r>
              <a:rPr lang="en-US" dirty="0" smtClean="0">
                <a:latin typeface="Times New Roman" panose="02020603050405020304" pitchFamily="18" charset="0"/>
                <a:cs typeface="Times New Roman" panose="02020603050405020304" pitchFamily="18" charset="0"/>
              </a:rPr>
              <a:t> even though </a:t>
            </a:r>
            <a:r>
              <a:rPr lang="en-US" i="1"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 &lt; </a:t>
            </a:r>
            <a:r>
              <a:rPr lang="en-US" i="1" dirty="0" smtClean="0">
                <a:latin typeface="Times New Roman" panose="02020603050405020304" pitchFamily="18" charset="0"/>
                <a:cs typeface="Times New Roman" panose="02020603050405020304" pitchFamily="18" charset="0"/>
              </a:rPr>
              <a:t>j</a:t>
            </a:r>
            <a:r>
              <a:rPr lang="en-US" dirty="0" smtClean="0">
                <a:latin typeface="Times New Roman" panose="02020603050405020304" pitchFamily="18" charset="0"/>
                <a:cs typeface="Times New Roman" panose="02020603050405020304" pitchFamily="18" charset="0"/>
              </a:rPr>
              <a:t>, we say the two entries form an inversion </a:t>
            </a:r>
            <a:endParaRPr lang="en-US" dirty="0"/>
          </a:p>
          <a:p>
            <a:pPr marL="457200" lvl="1" indent="0" algn="ctr">
              <a:buNone/>
            </a:pP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562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an array sorted?</a:t>
            </a:r>
          </a:p>
        </p:txBody>
      </p:sp>
      <p:sp>
        <p:nvSpPr>
          <p:cNvPr id="3" name="Content Placeholder 2"/>
          <p:cNvSpPr>
            <a:spLocks noGrp="1"/>
          </p:cNvSpPr>
          <p:nvPr>
            <p:ph idx="1"/>
          </p:nvPr>
        </p:nvSpPr>
        <p:spPr/>
        <p:txBody>
          <a:bodyPr/>
          <a:lstStyle/>
          <a:p>
            <a:r>
              <a:rPr lang="en-CA" dirty="0" smtClean="0"/>
              <a:t>Here is the flow chart fo</a:t>
            </a:r>
            <a:r>
              <a:rPr lang="en-CA" dirty="0" smtClean="0"/>
              <a:t>r checking if an array is sorted:</a:t>
            </a:r>
            <a:endParaRPr lang="en-CA" dirty="0">
              <a:latin typeface="Consolas" panose="020B0609020204030204" pitchFamily="49" charset="0"/>
              <a:cs typeface="Consolas" panose="020B0609020204030204" pitchFamily="49"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3909" y="2464274"/>
            <a:ext cx="5653290" cy="346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91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an array sorted?</a:t>
            </a:r>
          </a:p>
        </p:txBody>
      </p:sp>
      <p:sp>
        <p:nvSpPr>
          <p:cNvPr id="3" name="Content Placeholder 2"/>
          <p:cNvSpPr>
            <a:spLocks noGrp="1"/>
          </p:cNvSpPr>
          <p:nvPr>
            <p:ph idx="1"/>
          </p:nvPr>
        </p:nvSpPr>
        <p:spPr/>
        <p:txBody>
          <a:bodyPr/>
          <a:lstStyle/>
          <a:p>
            <a:r>
              <a:rPr lang="en-CA" dirty="0" smtClean="0"/>
              <a:t>Here is a slight variation: </a:t>
            </a:r>
            <a:r>
              <a:rPr lang="en-CA" i="1" dirty="0" smtClean="0"/>
              <a:t>k</a:t>
            </a:r>
            <a:r>
              <a:rPr lang="en-CA" dirty="0"/>
              <a:t> </a:t>
            </a:r>
            <a:r>
              <a:rPr lang="en-CA" dirty="0" smtClean="0"/>
              <a:t>goes from 1 up to but not including the capacity</a:t>
            </a:r>
            <a:endParaRPr lang="en-CA" dirty="0">
              <a:latin typeface="Consolas" panose="020B0609020204030204" pitchFamily="49" charset="0"/>
              <a:cs typeface="Consolas" panose="020B0609020204030204" pitchFamily="49"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3909" y="2465417"/>
            <a:ext cx="5653290" cy="346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49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78539</TotalTime>
  <Words>1232</Words>
  <Application>Microsoft Office PowerPoint</Application>
  <PresentationFormat>On-screen Show (4:3)</PresentationFormat>
  <Paragraphs>222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Consolas</vt:lpstr>
      <vt:lpstr>Constantia</vt:lpstr>
      <vt:lpstr>Georgia</vt:lpstr>
      <vt:lpstr>Times New Roman</vt:lpstr>
      <vt:lpstr>Custom Design</vt:lpstr>
      <vt:lpstr>Algorithms and templates</vt:lpstr>
      <vt:lpstr>Outline</vt:lpstr>
      <vt:lpstr>To this point…</vt:lpstr>
      <vt:lpstr>What is next?</vt:lpstr>
      <vt:lpstr>Recursive algorithms</vt:lpstr>
      <vt:lpstr>Searching algorithms</vt:lpstr>
      <vt:lpstr>Sorted arrays</vt:lpstr>
      <vt:lpstr>Is an array sorted?</vt:lpstr>
      <vt:lpstr>Is an array sorted?</vt:lpstr>
      <vt:lpstr>Is an array sorted?</vt:lpstr>
      <vt:lpstr>Is an array sorted?</vt:lpstr>
      <vt:lpstr>Is an array sorted?</vt:lpstr>
      <vt:lpstr>Is a sub-array sorted?</vt:lpstr>
      <vt:lpstr>Is a sub-array sorted?</vt:lpstr>
      <vt:lpstr>Sorting algorithms</vt:lpstr>
      <vt:lpstr>Sorting algorithms</vt:lpstr>
      <vt:lpstr>Sorting algorithms</vt:lpstr>
      <vt:lpstr>Sorting algorithms</vt:lpstr>
      <vt:lpstr>Templates</vt:lpstr>
      <vt:lpstr>After this course?</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1372</cp:revision>
  <dcterms:created xsi:type="dcterms:W3CDTF">2009-09-11T23:00:44Z</dcterms:created>
  <dcterms:modified xsi:type="dcterms:W3CDTF">2019-09-20T18:17:39Z</dcterms:modified>
</cp:coreProperties>
</file>